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5.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4" r:id="rId1"/>
  </p:sldMasterIdLst>
  <p:notesMasterIdLst>
    <p:notesMasterId r:id="rId70"/>
  </p:notesMasterIdLst>
  <p:sldIdLst>
    <p:sldId id="256" r:id="rId2"/>
    <p:sldId id="430" r:id="rId3"/>
    <p:sldId id="431" r:id="rId4"/>
    <p:sldId id="304" r:id="rId5"/>
    <p:sldId id="355" r:id="rId6"/>
    <p:sldId id="356" r:id="rId7"/>
    <p:sldId id="357" r:id="rId8"/>
    <p:sldId id="358" r:id="rId9"/>
    <p:sldId id="359" r:id="rId10"/>
    <p:sldId id="360" r:id="rId11"/>
    <p:sldId id="422" r:id="rId12"/>
    <p:sldId id="423" r:id="rId13"/>
    <p:sldId id="424" r:id="rId14"/>
    <p:sldId id="427" r:id="rId15"/>
    <p:sldId id="425" r:id="rId16"/>
    <p:sldId id="426" r:id="rId17"/>
    <p:sldId id="363" r:id="rId18"/>
    <p:sldId id="429" r:id="rId19"/>
    <p:sldId id="428" r:id="rId20"/>
    <p:sldId id="367" r:id="rId21"/>
    <p:sldId id="368" r:id="rId22"/>
    <p:sldId id="369" r:id="rId23"/>
    <p:sldId id="370" r:id="rId24"/>
    <p:sldId id="371" r:id="rId25"/>
    <p:sldId id="372" r:id="rId26"/>
    <p:sldId id="373" r:id="rId27"/>
    <p:sldId id="374" r:id="rId28"/>
    <p:sldId id="315" r:id="rId29"/>
    <p:sldId id="397" r:id="rId30"/>
    <p:sldId id="398" r:id="rId31"/>
    <p:sldId id="399" r:id="rId32"/>
    <p:sldId id="316" r:id="rId33"/>
    <p:sldId id="400" r:id="rId34"/>
    <p:sldId id="401" r:id="rId35"/>
    <p:sldId id="402" r:id="rId36"/>
    <p:sldId id="319" r:id="rId37"/>
    <p:sldId id="403" r:id="rId38"/>
    <p:sldId id="404" r:id="rId39"/>
    <p:sldId id="405" r:id="rId40"/>
    <p:sldId id="406" r:id="rId41"/>
    <p:sldId id="407" r:id="rId42"/>
    <p:sldId id="408" r:id="rId43"/>
    <p:sldId id="409" r:id="rId44"/>
    <p:sldId id="410" r:id="rId45"/>
    <p:sldId id="411" r:id="rId46"/>
    <p:sldId id="332" r:id="rId47"/>
    <p:sldId id="333" r:id="rId48"/>
    <p:sldId id="334" r:id="rId49"/>
    <p:sldId id="336" r:id="rId50"/>
    <p:sldId id="338" r:id="rId51"/>
    <p:sldId id="339" r:id="rId52"/>
    <p:sldId id="340" r:id="rId53"/>
    <p:sldId id="341" r:id="rId54"/>
    <p:sldId id="342" r:id="rId55"/>
    <p:sldId id="343" r:id="rId56"/>
    <p:sldId id="344" r:id="rId57"/>
    <p:sldId id="418" r:id="rId58"/>
    <p:sldId id="419" r:id="rId59"/>
    <p:sldId id="421" r:id="rId60"/>
    <p:sldId id="345" r:id="rId61"/>
    <p:sldId id="346" r:id="rId62"/>
    <p:sldId id="348" r:id="rId63"/>
    <p:sldId id="349" r:id="rId64"/>
    <p:sldId id="350" r:id="rId65"/>
    <p:sldId id="351" r:id="rId66"/>
    <p:sldId id="352" r:id="rId67"/>
    <p:sldId id="353" r:id="rId68"/>
    <p:sldId id="354" r:id="rId69"/>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Lucida Sans Unicode" panose="020B0602030504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Lucida Sans Unicode" panose="020B0602030504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Lucida Sans Unicode" panose="020B0602030504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Lucida Sans Unicode" panose="020B0602030504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Lucida Sans Unicode" panose="020B0602030504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Lucida Sans Unicode" panose="020B0602030504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Lucida Sans Unicode" panose="020B0602030504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Lucida Sans Unicode" panose="020B0602030504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Lucida Sans Unicode" panose="020B0602030504020204" pitchFamily="34" charset="0"/>
        <a:ea typeface="黑体" panose="02010609060101010101" pitchFamily="49"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15" autoAdjust="0"/>
  </p:normalViewPr>
  <p:slideViewPr>
    <p:cSldViewPr>
      <p:cViewPr varScale="1">
        <p:scale>
          <a:sx n="60" d="100"/>
          <a:sy n="60" d="100"/>
        </p:scale>
        <p:origin x="1686"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jpeg>
</file>

<file path=ppt/media/image10.png>
</file>

<file path=ppt/media/image11.png>
</file>

<file path=ppt/media/image12.gif>
</file>

<file path=ppt/media/image13.gif>
</file>

<file path=ppt/media/image14.png>
</file>

<file path=ppt/media/image15.png>
</file>

<file path=ppt/media/image16.png>
</file>

<file path=ppt/media/image17.png>
</file>

<file path=ppt/media/image18.png>
</file>

<file path=ppt/media/image19.jp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BABB25BE-2E14-4D49-A7C8-41039B4D01D5}" type="datetimeFigureOut">
              <a:rPr lang="zh-CN" altLang="en-US"/>
              <a:pPr>
                <a:defRPr/>
              </a:pPr>
              <a:t>2017/4/5</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ea typeface="+mn-ea"/>
              </a:defRPr>
            </a:lvl1pPr>
          </a:lstStyle>
          <a:p>
            <a:pPr>
              <a:defRPr/>
            </a:pPr>
            <a:fld id="{AA0EDB7E-B222-49F8-90EE-051D2208070C}" type="slidenum">
              <a:rPr lang="zh-CN" altLang="en-US"/>
              <a:pPr>
                <a:defRPr/>
              </a:pPr>
              <a:t>‹#›</a:t>
            </a:fld>
            <a:endParaRPr lang="zh-CN" altLang="en-US"/>
          </a:p>
        </p:txBody>
      </p:sp>
    </p:spTree>
    <p:extLst>
      <p:ext uri="{BB962C8B-B14F-4D97-AF65-F5344CB8AC3E}">
        <p14:creationId xmlns:p14="http://schemas.microsoft.com/office/powerpoint/2010/main" val="42360098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zh-CN" altLang="en-US" smtClean="0"/>
          </a:p>
        </p:txBody>
      </p:sp>
      <p:sp>
        <p:nvSpPr>
          <p:cNvPr id="4" name="灯片编号占位符 3"/>
          <p:cNvSpPr>
            <a:spLocks noGrp="1"/>
          </p:cNvSpPr>
          <p:nvPr>
            <p:ph type="sldNum" sz="quarter" idx="5"/>
          </p:nvPr>
        </p:nvSpPr>
        <p:spPr/>
        <p:txBody>
          <a:bodyPr/>
          <a:lstStyle/>
          <a:p>
            <a:pPr>
              <a:defRPr/>
            </a:pPr>
            <a:fld id="{A5FE61C5-AEC1-4A70-A8BC-CE92733499B2}" type="slidenum">
              <a:rPr lang="zh-CN" altLang="en-US" smtClean="0"/>
              <a:pPr>
                <a:defRPr/>
              </a:pPr>
              <a:t>5</a:t>
            </a:fld>
            <a:endParaRPr lang="zh-CN" altLang="en-US"/>
          </a:p>
        </p:txBody>
      </p:sp>
    </p:spTree>
    <p:extLst>
      <p:ext uri="{BB962C8B-B14F-4D97-AF65-F5344CB8AC3E}">
        <p14:creationId xmlns:p14="http://schemas.microsoft.com/office/powerpoint/2010/main" val="26737005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Java is C++ without the guns, knives, and clubs</a:t>
            </a:r>
          </a:p>
          <a:p>
            <a:endParaRPr lang="zh-CN" altLang="en-US" dirty="0"/>
          </a:p>
        </p:txBody>
      </p:sp>
      <p:sp>
        <p:nvSpPr>
          <p:cNvPr id="4" name="灯片编号占位符 3"/>
          <p:cNvSpPr>
            <a:spLocks noGrp="1"/>
          </p:cNvSpPr>
          <p:nvPr>
            <p:ph type="sldNum" sz="quarter" idx="10"/>
          </p:nvPr>
        </p:nvSpPr>
        <p:spPr/>
        <p:txBody>
          <a:bodyPr/>
          <a:lstStyle/>
          <a:p>
            <a:pPr>
              <a:defRPr/>
            </a:pPr>
            <a:fld id="{AA0EDB7E-B222-49F8-90EE-051D2208070C}" type="slidenum">
              <a:rPr lang="zh-CN" altLang="en-US" smtClean="0"/>
              <a:pPr>
                <a:defRPr/>
              </a:pPr>
              <a:t>9</a:t>
            </a:fld>
            <a:endParaRPr lang="zh-CN" altLang="en-US"/>
          </a:p>
        </p:txBody>
      </p:sp>
    </p:spTree>
    <p:extLst>
      <p:ext uri="{BB962C8B-B14F-4D97-AF65-F5344CB8AC3E}">
        <p14:creationId xmlns:p14="http://schemas.microsoft.com/office/powerpoint/2010/main" val="4155921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AA0EDB7E-B222-49F8-90EE-051D2208070C}" type="slidenum">
              <a:rPr lang="zh-CN" altLang="en-US" smtClean="0"/>
              <a:pPr>
                <a:defRPr/>
              </a:pPr>
              <a:t>21</a:t>
            </a:fld>
            <a:endParaRPr lang="zh-CN" altLang="en-US"/>
          </a:p>
        </p:txBody>
      </p:sp>
    </p:spTree>
    <p:extLst>
      <p:ext uri="{BB962C8B-B14F-4D97-AF65-F5344CB8AC3E}">
        <p14:creationId xmlns:p14="http://schemas.microsoft.com/office/powerpoint/2010/main" val="3439515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pPr>
            <a:fld id="{1B5BBBFC-D3AD-4CB2-8D7D-E36C7F2FFAD2}" type="slidenum">
              <a:rPr lang="en-US" altLang="zh-CN" smtClean="0">
                <a:latin typeface="Calibri" panose="020F0502020204030204" pitchFamily="34" charset="0"/>
                <a:ea typeface="宋体" panose="02010600030101010101" pitchFamily="2" charset="-122"/>
              </a:rPr>
              <a:pPr fontAlgn="base">
                <a:spcBef>
                  <a:spcPct val="0"/>
                </a:spcBef>
                <a:spcAft>
                  <a:spcPct val="0"/>
                </a:spcAft>
              </a:pPr>
              <a:t>37</a:t>
            </a:fld>
            <a:endParaRPr lang="en-US" altLang="zh-CN" smtClean="0">
              <a:latin typeface="Calibri" panose="020F0502020204030204" pitchFamily="34" charset="0"/>
              <a:ea typeface="宋体" panose="02010600030101010101" pitchFamily="2" charset="-122"/>
            </a:endParaRPr>
          </a:p>
        </p:txBody>
      </p:sp>
      <p:sp>
        <p:nvSpPr>
          <p:cNvPr id="4710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zh-CN" smtClean="0"/>
          </a:p>
        </p:txBody>
      </p:sp>
    </p:spTree>
    <p:extLst>
      <p:ext uri="{BB962C8B-B14F-4D97-AF65-F5344CB8AC3E}">
        <p14:creationId xmlns:p14="http://schemas.microsoft.com/office/powerpoint/2010/main" val="15463246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pPr>
            <a:fld id="{D66E6C12-2736-41E3-BC9A-7E8264950C3F}" type="slidenum">
              <a:rPr lang="en-US" altLang="zh-CN" smtClean="0">
                <a:latin typeface="Calibri" panose="020F0502020204030204" pitchFamily="34" charset="0"/>
                <a:ea typeface="宋体" panose="02010600030101010101" pitchFamily="2" charset="-122"/>
              </a:rPr>
              <a:pPr fontAlgn="base">
                <a:spcBef>
                  <a:spcPct val="0"/>
                </a:spcBef>
                <a:spcAft>
                  <a:spcPct val="0"/>
                </a:spcAft>
              </a:pPr>
              <a:t>38</a:t>
            </a:fld>
            <a:endParaRPr lang="en-US" altLang="zh-CN" smtClean="0">
              <a:latin typeface="Calibri" panose="020F0502020204030204" pitchFamily="34" charset="0"/>
              <a:ea typeface="宋体" panose="02010600030101010101" pitchFamily="2" charset="-122"/>
            </a:endParaRPr>
          </a:p>
        </p:txBody>
      </p:sp>
      <p:sp>
        <p:nvSpPr>
          <p:cNvPr id="4915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6"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zh-CN" smtClean="0"/>
          </a:p>
        </p:txBody>
      </p:sp>
    </p:spTree>
    <p:extLst>
      <p:ext uri="{BB962C8B-B14F-4D97-AF65-F5344CB8AC3E}">
        <p14:creationId xmlns:p14="http://schemas.microsoft.com/office/powerpoint/2010/main" val="30001610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pPr>
            <a:fld id="{BE82C138-B4BE-4F14-ACAE-15427D94B563}" type="slidenum">
              <a:rPr lang="en-US" altLang="zh-CN" smtClean="0">
                <a:latin typeface="Calibri" panose="020F0502020204030204" pitchFamily="34" charset="0"/>
                <a:ea typeface="宋体" panose="02010600030101010101" pitchFamily="2" charset="-122"/>
              </a:rPr>
              <a:pPr fontAlgn="base">
                <a:spcBef>
                  <a:spcPct val="0"/>
                </a:spcBef>
                <a:spcAft>
                  <a:spcPct val="0"/>
                </a:spcAft>
              </a:pPr>
              <a:t>39</a:t>
            </a:fld>
            <a:endParaRPr lang="en-US" altLang="zh-CN" smtClean="0">
              <a:latin typeface="Calibri" panose="020F0502020204030204" pitchFamily="34" charset="0"/>
              <a:ea typeface="宋体" panose="02010600030101010101" pitchFamily="2" charset="-122"/>
            </a:endParaRPr>
          </a:p>
        </p:txBody>
      </p:sp>
      <p:sp>
        <p:nvSpPr>
          <p:cNvPr id="5120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zh-CN" smtClean="0"/>
          </a:p>
        </p:txBody>
      </p:sp>
    </p:spTree>
    <p:extLst>
      <p:ext uri="{BB962C8B-B14F-4D97-AF65-F5344CB8AC3E}">
        <p14:creationId xmlns:p14="http://schemas.microsoft.com/office/powerpoint/2010/main" val="22107168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4.xml"/><Relationship Id="rId4"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直角三角形 3"/>
          <p:cNvSpPr/>
          <p:nvPr/>
        </p:nvSpPr>
        <p:spPr>
          <a:xfrm>
            <a:off x="0" y="4664075"/>
            <a:ext cx="9150350"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5" name="组合 15"/>
          <p:cNvGrpSpPr>
            <a:grpSpLocks/>
          </p:cNvGrpSpPr>
          <p:nvPr/>
        </p:nvGrpSpPr>
        <p:grpSpPr bwMode="auto">
          <a:xfrm>
            <a:off x="-3175" y="4953000"/>
            <a:ext cx="9147175" cy="1911350"/>
            <a:chOff x="-3765" y="4832896"/>
            <a:chExt cx="9147765" cy="2032192"/>
          </a:xfrm>
        </p:grpSpPr>
        <p:sp>
          <p:nvSpPr>
            <p:cNvPr id="6" name="任意多边形 5"/>
            <p:cNvSpPr>
              <a:spLocks/>
            </p:cNvSpPr>
            <p:nvPr/>
          </p:nvSpPr>
          <p:spPr bwMode="auto">
            <a:xfrm>
              <a:off x="1687032" y="4832896"/>
              <a:ext cx="7456968" cy="51817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ea typeface="+mn-ea"/>
              </a:endParaRPr>
            </a:p>
          </p:txBody>
        </p:sp>
        <p:sp>
          <p:nvSpPr>
            <p:cNvPr id="7" name="任意多边形 18"/>
            <p:cNvSpPr>
              <a:spLocks/>
            </p:cNvSpPr>
            <p:nvPr/>
          </p:nvSpPr>
          <p:spPr bwMode="auto">
            <a:xfrm>
              <a:off x="35443" y="5135526"/>
              <a:ext cx="9108557" cy="838200"/>
            </a:xfrm>
            <a:custGeom>
              <a:avLst/>
              <a:gdLst>
                <a:gd name="T0" fmla="*/ 0 w 5760"/>
                <a:gd name="T1" fmla="*/ 0 h 528"/>
                <a:gd name="T2" fmla="*/ 2147483646 w 5760"/>
                <a:gd name="T3" fmla="*/ 0 h 528"/>
                <a:gd name="T4" fmla="*/ 2147483646 w 5760"/>
                <a:gd name="T5" fmla="*/ 1330642500 h 528"/>
                <a:gd name="T6" fmla="*/ 120032121 w 5760"/>
                <a:gd name="T7" fmla="*/ 0 h 528"/>
                <a:gd name="T8" fmla="*/ 0 60000 65536"/>
                <a:gd name="T9" fmla="*/ 0 60000 65536"/>
                <a:gd name="T10" fmla="*/ 0 60000 65536"/>
                <a:gd name="T11" fmla="*/ 0 60000 65536"/>
                <a:gd name="T12" fmla="*/ 0 w 5760"/>
                <a:gd name="T13" fmla="*/ 0 h 528"/>
                <a:gd name="T14" fmla="*/ 5760 w 5760"/>
                <a:gd name="T15" fmla="*/ 528 h 528"/>
              </a:gdLst>
              <a:ahLst/>
              <a:cxnLst>
                <a:cxn ang="T8">
                  <a:pos x="T0" y="T1"/>
                </a:cxn>
                <a:cxn ang="T9">
                  <a:pos x="T2" y="T3"/>
                </a:cxn>
                <a:cxn ang="T10">
                  <a:pos x="T4" y="T5"/>
                </a:cxn>
                <a:cxn ang="T11">
                  <a:pos x="T6" y="T7"/>
                </a:cxn>
              </a:cxnLst>
              <a:rect l="T12" t="T13" r="T14" b="T15"/>
              <a:pathLst>
                <a:path w="5760" h="528">
                  <a:moveTo>
                    <a:pt x="0" y="0"/>
                  </a:moveTo>
                  <a:lnTo>
                    <a:pt x="5760" y="0"/>
                  </a:lnTo>
                  <a:lnTo>
                    <a:pt x="5760" y="528"/>
                  </a:lnTo>
                  <a:lnTo>
                    <a:pt x="48" y="0"/>
                  </a:lnTo>
                </a:path>
              </a:pathLst>
            </a:custGeom>
            <a:solidFill>
              <a:srgbClr val="00000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a:lstStyle/>
            <a:p>
              <a:endParaRPr lang="zh-CN" altLang="en-US"/>
            </a:p>
          </p:txBody>
        </p:sp>
        <p:sp>
          <p:nvSpPr>
            <p:cNvPr id="8" name="任意多边形 7"/>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cxnSp>
          <p:nvCxnSpPr>
            <p:cNvPr id="10" name="直接连接符 9"/>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9" name="标题 8"/>
          <p:cNvSpPr>
            <a:spLocks noGrp="1"/>
          </p:cNvSpPr>
          <p:nvPr>
            <p:ph type="ctrTitle"/>
          </p:nvPr>
        </p:nvSpPr>
        <p:spPr>
          <a:xfrm>
            <a:off x="685800" y="1752601"/>
            <a:ext cx="7772400" cy="1829761"/>
          </a:xfrm>
        </p:spPr>
        <p:txBody>
          <a:bodyPr anchor="b"/>
          <a:lstStyle>
            <a:lvl1pPr algn="r">
              <a:defRPr sz="4800" b="1">
                <a:solidFill>
                  <a:schemeClr val="tx2"/>
                </a:solidFill>
                <a:effectLst>
                  <a:outerShdw blurRad="31750" dist="25400" dir="5400000" algn="tl" rotWithShape="0">
                    <a:srgbClr val="000000">
                      <a:alpha val="25000"/>
                    </a:srgbClr>
                  </a:outerShdw>
                </a:effectLst>
              </a:defRPr>
            </a:lvl1pPr>
            <a:extLst/>
          </a:lstStyle>
          <a:p>
            <a:r>
              <a:rPr lang="zh-CN" altLang="en-US" smtClean="0"/>
              <a:t>单击此处编辑母版标题样式</a:t>
            </a:r>
            <a:endParaRPr lang="en-US"/>
          </a:p>
        </p:txBody>
      </p:sp>
      <p:sp>
        <p:nvSpPr>
          <p:cNvPr id="17" name="副标题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zh-CN" altLang="en-US" smtClean="0"/>
              <a:t>单击此处编辑母版副标题样式</a:t>
            </a:r>
            <a:endParaRPr lang="en-US"/>
          </a:p>
        </p:txBody>
      </p:sp>
      <p:sp>
        <p:nvSpPr>
          <p:cNvPr id="11" name="日期占位符 29"/>
          <p:cNvSpPr>
            <a:spLocks noGrp="1"/>
          </p:cNvSpPr>
          <p:nvPr>
            <p:ph type="dt" sz="half" idx="10"/>
          </p:nvPr>
        </p:nvSpPr>
        <p:spPr/>
        <p:txBody>
          <a:bodyPr/>
          <a:lstStyle>
            <a:lvl1pPr>
              <a:defRPr>
                <a:solidFill>
                  <a:srgbClr val="FFFFFF"/>
                </a:solidFill>
              </a:defRPr>
            </a:lvl1pPr>
            <a:extLst/>
          </a:lstStyle>
          <a:p>
            <a:pPr>
              <a:defRPr/>
            </a:pPr>
            <a:fld id="{9E594070-6AA2-4ADF-BA3A-5FDBAE2D043B}" type="datetime1">
              <a:rPr lang="zh-CN" altLang="en-US"/>
              <a:pPr>
                <a:defRPr/>
              </a:pPr>
              <a:t>2017/4/5</a:t>
            </a:fld>
            <a:endParaRPr lang="zh-CN" altLang="en-US"/>
          </a:p>
        </p:txBody>
      </p:sp>
      <p:sp>
        <p:nvSpPr>
          <p:cNvPr id="12" name="页脚占位符 18"/>
          <p:cNvSpPr>
            <a:spLocks noGrp="1"/>
          </p:cNvSpPr>
          <p:nvPr>
            <p:ph type="ftr" sz="quarter" idx="11"/>
          </p:nvPr>
        </p:nvSpPr>
        <p:spPr/>
        <p:txBody>
          <a:bodyPr/>
          <a:lstStyle>
            <a:lvl1pPr>
              <a:defRPr>
                <a:solidFill>
                  <a:schemeClr val="accent1">
                    <a:tint val="20000"/>
                  </a:schemeClr>
                </a:solidFill>
              </a:defRPr>
            </a:lvl1pPr>
            <a:extLst/>
          </a:lstStyle>
          <a:p>
            <a:pPr>
              <a:defRPr/>
            </a:pPr>
            <a:r>
              <a:rPr lang="en-US" altLang="zh-CN"/>
              <a:t>Foundations of Java Programming</a:t>
            </a:r>
            <a:endParaRPr lang="zh-CN" altLang="en-US"/>
          </a:p>
        </p:txBody>
      </p:sp>
      <p:sp>
        <p:nvSpPr>
          <p:cNvPr id="13" name="灯片编号占位符 26"/>
          <p:cNvSpPr>
            <a:spLocks noGrp="1"/>
          </p:cNvSpPr>
          <p:nvPr>
            <p:ph type="sldNum" sz="quarter" idx="12"/>
          </p:nvPr>
        </p:nvSpPr>
        <p:spPr/>
        <p:txBody>
          <a:bodyPr/>
          <a:lstStyle>
            <a:lvl1pPr>
              <a:defRPr>
                <a:solidFill>
                  <a:srgbClr val="FFFFFF"/>
                </a:solidFill>
              </a:defRPr>
            </a:lvl1pPr>
            <a:extLst/>
          </a:lstStyle>
          <a:p>
            <a:pPr>
              <a:defRPr/>
            </a:pPr>
            <a:fld id="{82A5C8D1-FF64-4CA8-BE67-6ED06C01F886}" type="slidenum">
              <a:rPr lang="zh-CN" altLang="en-US"/>
              <a:pPr>
                <a:defRPr/>
              </a:pPr>
              <a:t>‹#›</a:t>
            </a:fld>
            <a:endParaRPr lang="zh-CN" altLang="en-US"/>
          </a:p>
        </p:txBody>
      </p:sp>
    </p:spTree>
    <p:extLst>
      <p:ext uri="{BB962C8B-B14F-4D97-AF65-F5344CB8AC3E}">
        <p14:creationId xmlns:p14="http://schemas.microsoft.com/office/powerpoint/2010/main" val="2805514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竖排文字占位符 2"/>
          <p:cNvSpPr>
            <a:spLocks noGrp="1"/>
          </p:cNvSpPr>
          <p:nvPr>
            <p:ph type="body" orient="vert" idx="1"/>
          </p:nvPr>
        </p:nvSpPr>
        <p:spPr>
          <a:xfrm>
            <a:off x="457200" y="1481329"/>
            <a:ext cx="8229600" cy="4386071"/>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9"/>
          <p:cNvSpPr>
            <a:spLocks noGrp="1"/>
          </p:cNvSpPr>
          <p:nvPr>
            <p:ph type="dt" sz="half" idx="10"/>
          </p:nvPr>
        </p:nvSpPr>
        <p:spPr/>
        <p:txBody>
          <a:bodyPr/>
          <a:lstStyle>
            <a:lvl1pPr>
              <a:defRPr/>
            </a:lvl1pPr>
          </a:lstStyle>
          <a:p>
            <a:pPr>
              <a:defRPr/>
            </a:pPr>
            <a:fld id="{7DC7A3F8-63E1-4CED-B8DB-48C915CDEF84}" type="datetime1">
              <a:rPr lang="zh-CN" altLang="en-US"/>
              <a:pPr>
                <a:defRPr/>
              </a:pPr>
              <a:t>2017/4/5</a:t>
            </a:fld>
            <a:endParaRPr lang="zh-CN" altLang="en-US"/>
          </a:p>
        </p:txBody>
      </p:sp>
      <p:sp>
        <p:nvSpPr>
          <p:cNvPr id="5" name="页脚占位符 21"/>
          <p:cNvSpPr>
            <a:spLocks noGrp="1"/>
          </p:cNvSpPr>
          <p:nvPr>
            <p:ph type="ftr" sz="quarter" idx="11"/>
          </p:nvPr>
        </p:nvSpPr>
        <p:spPr/>
        <p:txBody>
          <a:bodyPr/>
          <a:lstStyle>
            <a:lvl1pPr>
              <a:defRPr/>
            </a:lvl1pPr>
          </a:lstStyle>
          <a:p>
            <a:pPr>
              <a:defRPr/>
            </a:pPr>
            <a:r>
              <a:rPr lang="en-US" altLang="zh-CN"/>
              <a:t>Foundations of Java Programming</a:t>
            </a:r>
            <a:endParaRPr lang="zh-CN" altLang="en-US"/>
          </a:p>
        </p:txBody>
      </p:sp>
      <p:sp>
        <p:nvSpPr>
          <p:cNvPr id="6" name="灯片编号占位符 17"/>
          <p:cNvSpPr>
            <a:spLocks noGrp="1"/>
          </p:cNvSpPr>
          <p:nvPr>
            <p:ph type="sldNum" sz="quarter" idx="12"/>
          </p:nvPr>
        </p:nvSpPr>
        <p:spPr/>
        <p:txBody>
          <a:bodyPr/>
          <a:lstStyle>
            <a:lvl1pPr>
              <a:defRPr/>
            </a:lvl1pPr>
          </a:lstStyle>
          <a:p>
            <a:pPr>
              <a:defRPr/>
            </a:pPr>
            <a:fld id="{B5F1C90E-C337-47B9-A743-39CD2FC113C4}" type="slidenum">
              <a:rPr lang="zh-CN" altLang="en-US"/>
              <a:pPr>
                <a:defRPr/>
              </a:pPr>
              <a:t>‹#›</a:t>
            </a:fld>
            <a:endParaRPr lang="zh-CN" altLang="en-US"/>
          </a:p>
        </p:txBody>
      </p:sp>
    </p:spTree>
    <p:extLst>
      <p:ext uri="{BB962C8B-B14F-4D97-AF65-F5344CB8AC3E}">
        <p14:creationId xmlns:p14="http://schemas.microsoft.com/office/powerpoint/2010/main" val="3398403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44013" y="274640"/>
            <a:ext cx="1777470" cy="5592761"/>
          </a:xfrm>
        </p:spPr>
        <p:txBody>
          <a:bodyPr vert="eaVert"/>
          <a:lstStyle/>
          <a:p>
            <a:r>
              <a:rPr lang="zh-CN" altLang="en-US" smtClean="0"/>
              <a:t>单击此处编辑母版标题样式</a:t>
            </a:r>
            <a:endParaRPr lang="en-US"/>
          </a:p>
        </p:txBody>
      </p:sp>
      <p:sp>
        <p:nvSpPr>
          <p:cNvPr id="3" name="竖排文字占位符 2"/>
          <p:cNvSpPr>
            <a:spLocks noGrp="1"/>
          </p:cNvSpPr>
          <p:nvPr>
            <p:ph type="body" orient="vert" idx="1"/>
          </p:nvPr>
        </p:nvSpPr>
        <p:spPr>
          <a:xfrm>
            <a:off x="457200" y="274641"/>
            <a:ext cx="6324600" cy="559276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9"/>
          <p:cNvSpPr>
            <a:spLocks noGrp="1"/>
          </p:cNvSpPr>
          <p:nvPr>
            <p:ph type="dt" sz="half" idx="10"/>
          </p:nvPr>
        </p:nvSpPr>
        <p:spPr/>
        <p:txBody>
          <a:bodyPr/>
          <a:lstStyle>
            <a:lvl1pPr>
              <a:defRPr/>
            </a:lvl1pPr>
          </a:lstStyle>
          <a:p>
            <a:pPr>
              <a:defRPr/>
            </a:pPr>
            <a:fld id="{BDC34A78-2213-4C0C-8B25-81272E7D4B89}" type="datetime1">
              <a:rPr lang="zh-CN" altLang="en-US"/>
              <a:pPr>
                <a:defRPr/>
              </a:pPr>
              <a:t>2017/4/5</a:t>
            </a:fld>
            <a:endParaRPr lang="zh-CN" altLang="en-US"/>
          </a:p>
        </p:txBody>
      </p:sp>
      <p:sp>
        <p:nvSpPr>
          <p:cNvPr id="5" name="页脚占位符 21"/>
          <p:cNvSpPr>
            <a:spLocks noGrp="1"/>
          </p:cNvSpPr>
          <p:nvPr>
            <p:ph type="ftr" sz="quarter" idx="11"/>
          </p:nvPr>
        </p:nvSpPr>
        <p:spPr/>
        <p:txBody>
          <a:bodyPr/>
          <a:lstStyle>
            <a:lvl1pPr>
              <a:defRPr/>
            </a:lvl1pPr>
          </a:lstStyle>
          <a:p>
            <a:pPr>
              <a:defRPr/>
            </a:pPr>
            <a:r>
              <a:rPr lang="en-US" altLang="zh-CN"/>
              <a:t>Foundations of Java Programming</a:t>
            </a:r>
            <a:endParaRPr lang="zh-CN" altLang="en-US"/>
          </a:p>
        </p:txBody>
      </p:sp>
      <p:sp>
        <p:nvSpPr>
          <p:cNvPr id="6" name="灯片编号占位符 17"/>
          <p:cNvSpPr>
            <a:spLocks noGrp="1"/>
          </p:cNvSpPr>
          <p:nvPr>
            <p:ph type="sldNum" sz="quarter" idx="12"/>
          </p:nvPr>
        </p:nvSpPr>
        <p:spPr/>
        <p:txBody>
          <a:bodyPr/>
          <a:lstStyle>
            <a:lvl1pPr>
              <a:defRPr/>
            </a:lvl1pPr>
          </a:lstStyle>
          <a:p>
            <a:pPr>
              <a:defRPr/>
            </a:pPr>
            <a:fld id="{A2AD2232-9F58-440D-863F-779F26A89098}" type="slidenum">
              <a:rPr lang="zh-CN" altLang="en-US"/>
              <a:pPr>
                <a:defRPr/>
              </a:pPr>
              <a:t>‹#›</a:t>
            </a:fld>
            <a:endParaRPr lang="zh-CN" altLang="en-US"/>
          </a:p>
        </p:txBody>
      </p:sp>
    </p:spTree>
    <p:extLst>
      <p:ext uri="{BB962C8B-B14F-4D97-AF65-F5344CB8AC3E}">
        <p14:creationId xmlns:p14="http://schemas.microsoft.com/office/powerpoint/2010/main" val="3591916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7" name="标题 6"/>
          <p:cNvSpPr>
            <a:spLocks noGrp="1"/>
          </p:cNvSpPr>
          <p:nvPr>
            <p:ph type="title"/>
          </p:nvPr>
        </p:nvSpPr>
        <p:spPr/>
        <p:txBody>
          <a:bodyPr rtlCol="0"/>
          <a:lstStyle/>
          <a:p>
            <a:r>
              <a:rPr lang="zh-CN" altLang="en-US" smtClean="0"/>
              <a:t>单击此处编辑母版标题样式</a:t>
            </a:r>
            <a:endParaRPr lang="en-US"/>
          </a:p>
        </p:txBody>
      </p:sp>
      <p:sp>
        <p:nvSpPr>
          <p:cNvPr id="4" name="日期占位符 9"/>
          <p:cNvSpPr>
            <a:spLocks noGrp="1"/>
          </p:cNvSpPr>
          <p:nvPr>
            <p:ph type="dt" sz="half" idx="10"/>
          </p:nvPr>
        </p:nvSpPr>
        <p:spPr/>
        <p:txBody>
          <a:bodyPr/>
          <a:lstStyle>
            <a:lvl1pPr>
              <a:defRPr/>
            </a:lvl1pPr>
          </a:lstStyle>
          <a:p>
            <a:pPr>
              <a:defRPr/>
            </a:pPr>
            <a:fld id="{912C2FEE-E5BC-420D-9A82-5DACD7C87DCD}" type="datetime1">
              <a:rPr lang="zh-CN" altLang="en-US"/>
              <a:pPr>
                <a:defRPr/>
              </a:pPr>
              <a:t>2017/4/5</a:t>
            </a:fld>
            <a:endParaRPr lang="zh-CN" altLang="en-US"/>
          </a:p>
        </p:txBody>
      </p:sp>
      <p:sp>
        <p:nvSpPr>
          <p:cNvPr id="5" name="页脚占位符 21"/>
          <p:cNvSpPr>
            <a:spLocks noGrp="1"/>
          </p:cNvSpPr>
          <p:nvPr>
            <p:ph type="ftr" sz="quarter" idx="11"/>
          </p:nvPr>
        </p:nvSpPr>
        <p:spPr/>
        <p:txBody>
          <a:bodyPr/>
          <a:lstStyle>
            <a:lvl1pPr>
              <a:defRPr/>
            </a:lvl1pPr>
          </a:lstStyle>
          <a:p>
            <a:pPr>
              <a:defRPr/>
            </a:pPr>
            <a:r>
              <a:rPr lang="en-US" altLang="zh-CN"/>
              <a:t>Foundations of Java Programming</a:t>
            </a:r>
            <a:endParaRPr lang="zh-CN" altLang="en-US"/>
          </a:p>
        </p:txBody>
      </p:sp>
      <p:sp>
        <p:nvSpPr>
          <p:cNvPr id="6" name="灯片编号占位符 17"/>
          <p:cNvSpPr>
            <a:spLocks noGrp="1"/>
          </p:cNvSpPr>
          <p:nvPr>
            <p:ph type="sldNum" sz="quarter" idx="12"/>
          </p:nvPr>
        </p:nvSpPr>
        <p:spPr/>
        <p:txBody>
          <a:bodyPr/>
          <a:lstStyle>
            <a:lvl1pPr>
              <a:defRPr/>
            </a:lvl1pPr>
          </a:lstStyle>
          <a:p>
            <a:pPr>
              <a:defRPr/>
            </a:pPr>
            <a:fld id="{ABD6CA33-6100-4796-95C2-6676DD15ACF8}" type="slidenum">
              <a:rPr lang="zh-CN" altLang="en-US"/>
              <a:pPr>
                <a:defRPr/>
              </a:pPr>
              <a:t>‹#›</a:t>
            </a:fld>
            <a:endParaRPr lang="zh-CN" altLang="en-US"/>
          </a:p>
        </p:txBody>
      </p:sp>
    </p:spTree>
    <p:extLst>
      <p:ext uri="{BB962C8B-B14F-4D97-AF65-F5344CB8AC3E}">
        <p14:creationId xmlns:p14="http://schemas.microsoft.com/office/powerpoint/2010/main" val="3470266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 name="燕尾形 3"/>
          <p:cNvSpPr/>
          <p:nvPr/>
        </p:nvSpPr>
        <p:spPr>
          <a:xfrm>
            <a:off x="3636963" y="3005138"/>
            <a:ext cx="182562"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fontAlgn="auto" hangingPunct="1">
              <a:spcBef>
                <a:spcPts val="0"/>
              </a:spcBef>
              <a:spcAft>
                <a:spcPts val="0"/>
              </a:spcAft>
              <a:defRPr/>
            </a:pPr>
            <a:endParaRPr lang="en-US"/>
          </a:p>
        </p:txBody>
      </p:sp>
      <p:sp>
        <p:nvSpPr>
          <p:cNvPr id="5" name="燕尾形 4"/>
          <p:cNvSpPr/>
          <p:nvPr/>
        </p:nvSpPr>
        <p:spPr>
          <a:xfrm>
            <a:off x="3449638" y="3005138"/>
            <a:ext cx="18415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fontAlgn="auto" hangingPunct="1">
              <a:spcBef>
                <a:spcPts val="0"/>
              </a:spcBef>
              <a:spcAft>
                <a:spcPts val="0"/>
              </a:spcAft>
              <a:defRPr/>
            </a:pPr>
            <a:endParaRPr lang="en-US"/>
          </a:p>
        </p:txBody>
      </p:sp>
      <p:sp>
        <p:nvSpPr>
          <p:cNvPr id="2" name="标题 1"/>
          <p:cNvSpPr>
            <a:spLocks noGrp="1"/>
          </p:cNvSpPr>
          <p:nvPr>
            <p:ph type="title"/>
          </p:nvPr>
        </p:nvSpPr>
        <p:spPr>
          <a:xfrm>
            <a:off x="722376" y="1059712"/>
            <a:ext cx="7772400" cy="1828800"/>
          </a:xfrm>
        </p:spPr>
        <p:txBody>
          <a:bodyPr anchor="b"/>
          <a:lstStyle>
            <a:lvl1pPr algn="r">
              <a:buNone/>
              <a:defRPr sz="4800" b="1" cap="none" baseline="0">
                <a:effectLst>
                  <a:outerShdw blurRad="31750" dist="25400" dir="5400000" algn="tl" rotWithShape="0">
                    <a:srgbClr val="000000">
                      <a:alpha val="25000"/>
                    </a:srgbClr>
                  </a:outerShdw>
                </a:effectLst>
              </a:defRPr>
            </a:lvl1pPr>
            <a:extLst/>
          </a:lstStyle>
          <a:p>
            <a:r>
              <a:rPr lang="zh-CN" altLang="en-US" smtClean="0"/>
              <a:t>单击此处编辑母版标题样式</a:t>
            </a:r>
            <a:endParaRPr lang="en-US"/>
          </a:p>
        </p:txBody>
      </p:sp>
      <p:sp>
        <p:nvSpPr>
          <p:cNvPr id="3" name="文本占位符 2"/>
          <p:cNvSpPr>
            <a:spLocks noGrp="1"/>
          </p:cNvSpPr>
          <p:nvPr>
            <p:ph type="body" idx="1"/>
          </p:nvPr>
        </p:nvSpPr>
        <p:spPr>
          <a:xfrm>
            <a:off x="3922713" y="2931712"/>
            <a:ext cx="4572000" cy="1454888"/>
          </a:xfrm>
        </p:spPr>
        <p:txBody>
          <a:bodyPr/>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zh-CN" altLang="en-US" smtClean="0"/>
              <a:t>单击此处编辑母版文本样式</a:t>
            </a:r>
          </a:p>
        </p:txBody>
      </p:sp>
      <p:sp>
        <p:nvSpPr>
          <p:cNvPr id="6" name="日期占位符 3"/>
          <p:cNvSpPr>
            <a:spLocks noGrp="1"/>
          </p:cNvSpPr>
          <p:nvPr>
            <p:ph type="dt" sz="half" idx="10"/>
          </p:nvPr>
        </p:nvSpPr>
        <p:spPr/>
        <p:txBody>
          <a:bodyPr/>
          <a:lstStyle>
            <a:lvl1pPr>
              <a:defRPr/>
            </a:lvl1pPr>
            <a:extLst/>
          </a:lstStyle>
          <a:p>
            <a:pPr>
              <a:defRPr/>
            </a:pPr>
            <a:fld id="{2BB61AF3-9FE0-40E8-9320-BB34A8D892AD}" type="datetime1">
              <a:rPr lang="zh-CN" altLang="en-US"/>
              <a:pPr>
                <a:defRPr/>
              </a:pPr>
              <a:t>2017/4/5</a:t>
            </a:fld>
            <a:endParaRPr lang="zh-CN" altLang="en-US"/>
          </a:p>
        </p:txBody>
      </p:sp>
      <p:sp>
        <p:nvSpPr>
          <p:cNvPr id="7" name="页脚占位符 4"/>
          <p:cNvSpPr>
            <a:spLocks noGrp="1"/>
          </p:cNvSpPr>
          <p:nvPr>
            <p:ph type="ftr" sz="quarter" idx="11"/>
          </p:nvPr>
        </p:nvSpPr>
        <p:spPr/>
        <p:txBody>
          <a:bodyPr/>
          <a:lstStyle>
            <a:lvl1pPr>
              <a:defRPr/>
            </a:lvl1pPr>
            <a:extLst/>
          </a:lstStyle>
          <a:p>
            <a:pPr>
              <a:defRPr/>
            </a:pPr>
            <a:r>
              <a:rPr lang="en-US" altLang="zh-CN"/>
              <a:t>Foundations of Java Programming</a:t>
            </a:r>
            <a:endParaRPr lang="zh-CN" altLang="en-US"/>
          </a:p>
        </p:txBody>
      </p:sp>
      <p:sp>
        <p:nvSpPr>
          <p:cNvPr id="8" name="灯片编号占位符 5"/>
          <p:cNvSpPr>
            <a:spLocks noGrp="1"/>
          </p:cNvSpPr>
          <p:nvPr>
            <p:ph type="sldNum" sz="quarter" idx="12"/>
          </p:nvPr>
        </p:nvSpPr>
        <p:spPr/>
        <p:txBody>
          <a:bodyPr/>
          <a:lstStyle>
            <a:lvl1pPr>
              <a:defRPr/>
            </a:lvl1pPr>
            <a:extLst/>
          </a:lstStyle>
          <a:p>
            <a:pPr>
              <a:defRPr/>
            </a:pPr>
            <a:fld id="{F39558B2-40CD-4702-BA45-3A01AD3E4EE0}" type="slidenum">
              <a:rPr lang="zh-CN" altLang="en-US"/>
              <a:pPr>
                <a:defRPr/>
              </a:pPr>
              <a:t>‹#›</a:t>
            </a:fld>
            <a:endParaRPr lang="zh-CN" altLang="en-US"/>
          </a:p>
        </p:txBody>
      </p:sp>
    </p:spTree>
    <p:extLst>
      <p:ext uri="{BB962C8B-B14F-4D97-AF65-F5344CB8AC3E}">
        <p14:creationId xmlns:p14="http://schemas.microsoft.com/office/powerpoint/2010/main" val="10602467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内容占位符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8" name="标题 7"/>
          <p:cNvSpPr>
            <a:spLocks noGrp="1"/>
          </p:cNvSpPr>
          <p:nvPr>
            <p:ph type="title"/>
          </p:nvPr>
        </p:nvSpPr>
        <p:spPr/>
        <p:txBody>
          <a:bodyPr rtlCol="0"/>
          <a:lstStyle/>
          <a:p>
            <a:r>
              <a:rPr lang="zh-CN" altLang="en-US" smtClean="0"/>
              <a:t>单击此处编辑母版标题样式</a:t>
            </a:r>
            <a:endParaRPr lang="en-US"/>
          </a:p>
        </p:txBody>
      </p:sp>
      <p:sp>
        <p:nvSpPr>
          <p:cNvPr id="5" name="日期占位符 4"/>
          <p:cNvSpPr>
            <a:spLocks noGrp="1"/>
          </p:cNvSpPr>
          <p:nvPr>
            <p:ph type="dt" sz="half" idx="10"/>
          </p:nvPr>
        </p:nvSpPr>
        <p:spPr/>
        <p:txBody>
          <a:bodyPr/>
          <a:lstStyle>
            <a:lvl1pPr>
              <a:defRPr/>
            </a:lvl1pPr>
            <a:extLst/>
          </a:lstStyle>
          <a:p>
            <a:pPr>
              <a:defRPr/>
            </a:pPr>
            <a:fld id="{C9F15E72-2811-4B72-874A-3E20C42421EC}" type="datetime1">
              <a:rPr lang="zh-CN" altLang="en-US"/>
              <a:pPr>
                <a:defRPr/>
              </a:pPr>
              <a:t>2017/4/5</a:t>
            </a:fld>
            <a:endParaRPr lang="zh-CN" altLang="en-US"/>
          </a:p>
        </p:txBody>
      </p:sp>
      <p:sp>
        <p:nvSpPr>
          <p:cNvPr id="6" name="页脚占位符 5"/>
          <p:cNvSpPr>
            <a:spLocks noGrp="1"/>
          </p:cNvSpPr>
          <p:nvPr>
            <p:ph type="ftr" sz="quarter" idx="11"/>
          </p:nvPr>
        </p:nvSpPr>
        <p:spPr/>
        <p:txBody>
          <a:bodyPr/>
          <a:lstStyle>
            <a:lvl1pPr>
              <a:defRPr/>
            </a:lvl1pPr>
            <a:extLst/>
          </a:lstStyle>
          <a:p>
            <a:pPr>
              <a:defRPr/>
            </a:pPr>
            <a:r>
              <a:rPr lang="en-US" altLang="zh-CN"/>
              <a:t>Foundations of Java Programming</a:t>
            </a:r>
            <a:endParaRPr lang="zh-CN" altLang="en-US"/>
          </a:p>
        </p:txBody>
      </p:sp>
      <p:sp>
        <p:nvSpPr>
          <p:cNvPr id="7" name="灯片编号占位符 6"/>
          <p:cNvSpPr>
            <a:spLocks noGrp="1"/>
          </p:cNvSpPr>
          <p:nvPr>
            <p:ph type="sldNum" sz="quarter" idx="12"/>
          </p:nvPr>
        </p:nvSpPr>
        <p:spPr/>
        <p:txBody>
          <a:bodyPr/>
          <a:lstStyle>
            <a:lvl1pPr>
              <a:defRPr/>
            </a:lvl1pPr>
            <a:extLst/>
          </a:lstStyle>
          <a:p>
            <a:pPr>
              <a:defRPr/>
            </a:pPr>
            <a:fld id="{7EC079C9-984A-4C00-9C7E-F34A22EA7B64}" type="slidenum">
              <a:rPr lang="zh-CN" altLang="en-US"/>
              <a:pPr>
                <a:defRPr/>
              </a:pPr>
              <a:t>‹#›</a:t>
            </a:fld>
            <a:endParaRPr lang="zh-CN" altLang="en-US"/>
          </a:p>
        </p:txBody>
      </p:sp>
    </p:spTree>
    <p:extLst>
      <p:ext uri="{BB962C8B-B14F-4D97-AF65-F5344CB8AC3E}">
        <p14:creationId xmlns:p14="http://schemas.microsoft.com/office/powerpoint/2010/main" val="336693842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8229600" cy="1143000"/>
          </a:xfrm>
        </p:spPr>
        <p:txBody>
          <a:bodyPr/>
          <a:lstStyle>
            <a:lvl1pPr>
              <a:defRPr/>
            </a:lvl1pPr>
            <a:extLst/>
          </a:lstStyle>
          <a:p>
            <a:r>
              <a:rPr lang="zh-CN" altLang="en-US" smtClean="0"/>
              <a:t>单击此处编辑母版标题样式</a:t>
            </a:r>
            <a:endParaRPr lang="en-US"/>
          </a:p>
        </p:txBody>
      </p:sp>
      <p:sp>
        <p:nvSpPr>
          <p:cNvPr id="3" name="文本占位符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zh-CN" altLang="en-US" smtClean="0"/>
              <a:t>单击此处编辑母版文本样式</a:t>
            </a:r>
          </a:p>
        </p:txBody>
      </p:sp>
      <p:sp>
        <p:nvSpPr>
          <p:cNvPr id="4" name="文本占位符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zh-CN" altLang="en-US" smtClean="0"/>
              <a:t>单击此处编辑母版文本样式</a:t>
            </a:r>
          </a:p>
        </p:txBody>
      </p:sp>
      <p:sp>
        <p:nvSpPr>
          <p:cNvPr id="5" name="内容占位符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内容占位符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7" name="日期占位符 6"/>
          <p:cNvSpPr>
            <a:spLocks noGrp="1"/>
          </p:cNvSpPr>
          <p:nvPr>
            <p:ph type="dt" sz="half" idx="10"/>
          </p:nvPr>
        </p:nvSpPr>
        <p:spPr/>
        <p:txBody>
          <a:bodyPr/>
          <a:lstStyle>
            <a:lvl1pPr>
              <a:defRPr/>
            </a:lvl1pPr>
            <a:extLst/>
          </a:lstStyle>
          <a:p>
            <a:pPr>
              <a:defRPr/>
            </a:pPr>
            <a:fld id="{59E0E798-30BA-433A-9FE8-96350978F43A}" type="datetime1">
              <a:rPr lang="zh-CN" altLang="en-US"/>
              <a:pPr>
                <a:defRPr/>
              </a:pPr>
              <a:t>2017/4/5</a:t>
            </a:fld>
            <a:endParaRPr lang="zh-CN" altLang="en-US"/>
          </a:p>
        </p:txBody>
      </p:sp>
      <p:sp>
        <p:nvSpPr>
          <p:cNvPr id="8" name="页脚占位符 7"/>
          <p:cNvSpPr>
            <a:spLocks noGrp="1"/>
          </p:cNvSpPr>
          <p:nvPr>
            <p:ph type="ftr" sz="quarter" idx="11"/>
          </p:nvPr>
        </p:nvSpPr>
        <p:spPr/>
        <p:txBody>
          <a:bodyPr/>
          <a:lstStyle>
            <a:lvl1pPr>
              <a:defRPr/>
            </a:lvl1pPr>
            <a:extLst/>
          </a:lstStyle>
          <a:p>
            <a:pPr>
              <a:defRPr/>
            </a:pPr>
            <a:r>
              <a:rPr lang="en-US" altLang="zh-CN"/>
              <a:t>Foundations of Java Programming</a:t>
            </a:r>
            <a:endParaRPr lang="zh-CN" altLang="en-US"/>
          </a:p>
        </p:txBody>
      </p:sp>
      <p:sp>
        <p:nvSpPr>
          <p:cNvPr id="9" name="灯片编号占位符 8"/>
          <p:cNvSpPr>
            <a:spLocks noGrp="1"/>
          </p:cNvSpPr>
          <p:nvPr>
            <p:ph type="sldNum" sz="quarter" idx="12"/>
          </p:nvPr>
        </p:nvSpPr>
        <p:spPr/>
        <p:txBody>
          <a:bodyPr/>
          <a:lstStyle>
            <a:lvl1pPr>
              <a:defRPr/>
            </a:lvl1pPr>
            <a:extLst/>
          </a:lstStyle>
          <a:p>
            <a:pPr>
              <a:defRPr/>
            </a:pPr>
            <a:fld id="{672E1C41-7148-49E3-8211-95101E829887}" type="slidenum">
              <a:rPr lang="zh-CN" altLang="en-US"/>
              <a:pPr>
                <a:defRPr/>
              </a:pPr>
              <a:t>‹#›</a:t>
            </a:fld>
            <a:endParaRPr lang="zh-CN" altLang="en-US"/>
          </a:p>
        </p:txBody>
      </p:sp>
    </p:spTree>
    <p:extLst>
      <p:ext uri="{BB962C8B-B14F-4D97-AF65-F5344CB8AC3E}">
        <p14:creationId xmlns:p14="http://schemas.microsoft.com/office/powerpoint/2010/main" val="348293084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 name="标题 5"/>
          <p:cNvSpPr>
            <a:spLocks noGrp="1"/>
          </p:cNvSpPr>
          <p:nvPr>
            <p:ph type="title"/>
          </p:nvPr>
        </p:nvSpPr>
        <p:spPr/>
        <p:txBody>
          <a:bodyPr rtlCol="0"/>
          <a:lstStyle/>
          <a:p>
            <a:r>
              <a:rPr lang="zh-CN" altLang="en-US" smtClean="0"/>
              <a:t>单击此处编辑母版标题样式</a:t>
            </a:r>
            <a:endParaRPr lang="en-US"/>
          </a:p>
        </p:txBody>
      </p:sp>
      <p:sp>
        <p:nvSpPr>
          <p:cNvPr id="3" name="日期占位符 2"/>
          <p:cNvSpPr>
            <a:spLocks noGrp="1"/>
          </p:cNvSpPr>
          <p:nvPr>
            <p:ph type="dt" sz="half" idx="10"/>
          </p:nvPr>
        </p:nvSpPr>
        <p:spPr/>
        <p:txBody>
          <a:bodyPr/>
          <a:lstStyle>
            <a:lvl1pPr>
              <a:defRPr/>
            </a:lvl1pPr>
            <a:extLst/>
          </a:lstStyle>
          <a:p>
            <a:pPr>
              <a:defRPr/>
            </a:pPr>
            <a:fld id="{8C3AF5DF-C5BC-4EB7-9EC1-54DCAD686B69}" type="datetime1">
              <a:rPr lang="zh-CN" altLang="en-US"/>
              <a:pPr>
                <a:defRPr/>
              </a:pPr>
              <a:t>2017/4/5</a:t>
            </a:fld>
            <a:endParaRPr lang="zh-CN" altLang="en-US"/>
          </a:p>
        </p:txBody>
      </p:sp>
      <p:sp>
        <p:nvSpPr>
          <p:cNvPr id="4" name="页脚占位符 3"/>
          <p:cNvSpPr>
            <a:spLocks noGrp="1"/>
          </p:cNvSpPr>
          <p:nvPr>
            <p:ph type="ftr" sz="quarter" idx="11"/>
          </p:nvPr>
        </p:nvSpPr>
        <p:spPr/>
        <p:txBody>
          <a:bodyPr/>
          <a:lstStyle>
            <a:lvl1pPr>
              <a:defRPr/>
            </a:lvl1pPr>
            <a:extLst/>
          </a:lstStyle>
          <a:p>
            <a:pPr>
              <a:defRPr/>
            </a:pPr>
            <a:r>
              <a:rPr lang="en-US" altLang="zh-CN"/>
              <a:t>Foundations of Java Programming</a:t>
            </a:r>
            <a:endParaRPr lang="zh-CN" altLang="en-US"/>
          </a:p>
        </p:txBody>
      </p:sp>
      <p:sp>
        <p:nvSpPr>
          <p:cNvPr id="5" name="灯片编号占位符 4"/>
          <p:cNvSpPr>
            <a:spLocks noGrp="1"/>
          </p:cNvSpPr>
          <p:nvPr>
            <p:ph type="sldNum" sz="quarter" idx="12"/>
          </p:nvPr>
        </p:nvSpPr>
        <p:spPr/>
        <p:txBody>
          <a:bodyPr/>
          <a:lstStyle>
            <a:lvl1pPr>
              <a:defRPr/>
            </a:lvl1pPr>
            <a:extLst/>
          </a:lstStyle>
          <a:p>
            <a:pPr>
              <a:defRPr/>
            </a:pPr>
            <a:fld id="{2950FE95-ABF1-41B1-965C-D65C461E3D5C}" type="slidenum">
              <a:rPr lang="zh-CN" altLang="en-US"/>
              <a:pPr>
                <a:defRPr/>
              </a:pPr>
              <a:t>‹#›</a:t>
            </a:fld>
            <a:endParaRPr lang="zh-CN" altLang="en-US"/>
          </a:p>
        </p:txBody>
      </p:sp>
    </p:spTree>
    <p:extLst>
      <p:ext uri="{BB962C8B-B14F-4D97-AF65-F5344CB8AC3E}">
        <p14:creationId xmlns:p14="http://schemas.microsoft.com/office/powerpoint/2010/main" val="300509124"/>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9"/>
          <p:cNvSpPr>
            <a:spLocks noGrp="1"/>
          </p:cNvSpPr>
          <p:nvPr>
            <p:ph type="dt" sz="half" idx="10"/>
          </p:nvPr>
        </p:nvSpPr>
        <p:spPr/>
        <p:txBody>
          <a:bodyPr/>
          <a:lstStyle>
            <a:lvl1pPr>
              <a:defRPr/>
            </a:lvl1pPr>
          </a:lstStyle>
          <a:p>
            <a:pPr>
              <a:defRPr/>
            </a:pPr>
            <a:fld id="{F2352C48-DCF6-4466-9EE9-E23311E3F13A}" type="datetime1">
              <a:rPr lang="zh-CN" altLang="en-US"/>
              <a:pPr>
                <a:defRPr/>
              </a:pPr>
              <a:t>2017/4/5</a:t>
            </a:fld>
            <a:endParaRPr lang="zh-CN" altLang="en-US"/>
          </a:p>
        </p:txBody>
      </p:sp>
      <p:sp>
        <p:nvSpPr>
          <p:cNvPr id="3" name="页脚占位符 21"/>
          <p:cNvSpPr>
            <a:spLocks noGrp="1"/>
          </p:cNvSpPr>
          <p:nvPr>
            <p:ph type="ftr" sz="quarter" idx="11"/>
          </p:nvPr>
        </p:nvSpPr>
        <p:spPr/>
        <p:txBody>
          <a:bodyPr/>
          <a:lstStyle>
            <a:lvl1pPr>
              <a:defRPr/>
            </a:lvl1pPr>
          </a:lstStyle>
          <a:p>
            <a:pPr>
              <a:defRPr/>
            </a:pPr>
            <a:r>
              <a:rPr lang="en-US" altLang="zh-CN"/>
              <a:t>Foundations of Java Programming</a:t>
            </a:r>
            <a:endParaRPr lang="zh-CN" altLang="en-US"/>
          </a:p>
        </p:txBody>
      </p:sp>
      <p:sp>
        <p:nvSpPr>
          <p:cNvPr id="4" name="灯片编号占位符 17"/>
          <p:cNvSpPr>
            <a:spLocks noGrp="1"/>
          </p:cNvSpPr>
          <p:nvPr>
            <p:ph type="sldNum" sz="quarter" idx="12"/>
          </p:nvPr>
        </p:nvSpPr>
        <p:spPr/>
        <p:txBody>
          <a:bodyPr/>
          <a:lstStyle>
            <a:lvl1pPr>
              <a:defRPr/>
            </a:lvl1pPr>
          </a:lstStyle>
          <a:p>
            <a:pPr>
              <a:defRPr/>
            </a:pPr>
            <a:fld id="{6640BA28-8330-45DD-9EB1-4182D05AFA3D}" type="slidenum">
              <a:rPr lang="zh-CN" altLang="en-US"/>
              <a:pPr>
                <a:defRPr/>
              </a:pPr>
              <a:t>‹#›</a:t>
            </a:fld>
            <a:endParaRPr lang="zh-CN" altLang="en-US"/>
          </a:p>
        </p:txBody>
      </p:sp>
    </p:spTree>
    <p:extLst>
      <p:ext uri="{BB962C8B-B14F-4D97-AF65-F5344CB8AC3E}">
        <p14:creationId xmlns:p14="http://schemas.microsoft.com/office/powerpoint/2010/main" val="439848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914400" y="4876800"/>
            <a:ext cx="7481776" cy="457200"/>
          </a:xfrm>
        </p:spPr>
        <p:txBody>
          <a:bodyPr anchor="t">
            <a:noAutofit/>
            <a:sp3d prstMaterial="softEdge">
              <a:bevelT w="0" h="0"/>
            </a:sp3d>
          </a:bodyPr>
          <a:lstStyle>
            <a:lvl1pPr algn="r">
              <a:buNone/>
              <a:defRPr sz="2500" b="0">
                <a:solidFill>
                  <a:schemeClr val="accent1"/>
                </a:solidFill>
                <a:effectLst/>
              </a:defRPr>
            </a:lvl1pPr>
            <a:extLst/>
          </a:lstStyle>
          <a:p>
            <a:r>
              <a:rPr lang="zh-CN" altLang="en-US" smtClean="0"/>
              <a:t>单击此处编辑母版标题样式</a:t>
            </a:r>
            <a:endParaRPr lang="en-US"/>
          </a:p>
        </p:txBody>
      </p:sp>
      <p:sp>
        <p:nvSpPr>
          <p:cNvPr id="3" name="文本占位符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a:r>
              <a:rPr lang="zh-CN" altLang="en-US" smtClean="0"/>
              <a:t>单击此处编辑母版文本样式</a:t>
            </a:r>
          </a:p>
        </p:txBody>
      </p:sp>
      <p:sp>
        <p:nvSpPr>
          <p:cNvPr id="4" name="内容占位符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日期占位符 4"/>
          <p:cNvSpPr>
            <a:spLocks noGrp="1"/>
          </p:cNvSpPr>
          <p:nvPr>
            <p:ph type="dt" sz="half" idx="10"/>
          </p:nvPr>
        </p:nvSpPr>
        <p:spPr/>
        <p:txBody>
          <a:bodyPr/>
          <a:lstStyle>
            <a:lvl1pPr>
              <a:defRPr/>
            </a:lvl1pPr>
            <a:extLst/>
          </a:lstStyle>
          <a:p>
            <a:pPr>
              <a:defRPr/>
            </a:pPr>
            <a:fld id="{8D80D38C-D5A5-40E1-B2FF-C2DBC8A565E7}" type="datetime1">
              <a:rPr lang="zh-CN" altLang="en-US"/>
              <a:pPr>
                <a:defRPr/>
              </a:pPr>
              <a:t>2017/4/5</a:t>
            </a:fld>
            <a:endParaRPr lang="zh-CN" altLang="en-US"/>
          </a:p>
        </p:txBody>
      </p:sp>
      <p:sp>
        <p:nvSpPr>
          <p:cNvPr id="6" name="页脚占位符 5"/>
          <p:cNvSpPr>
            <a:spLocks noGrp="1"/>
          </p:cNvSpPr>
          <p:nvPr>
            <p:ph type="ftr" sz="quarter" idx="11"/>
          </p:nvPr>
        </p:nvSpPr>
        <p:spPr/>
        <p:txBody>
          <a:bodyPr/>
          <a:lstStyle>
            <a:lvl1pPr>
              <a:defRPr/>
            </a:lvl1pPr>
            <a:extLst/>
          </a:lstStyle>
          <a:p>
            <a:pPr>
              <a:defRPr/>
            </a:pPr>
            <a:r>
              <a:rPr lang="en-US" altLang="zh-CN"/>
              <a:t>Foundations of Java Programming</a:t>
            </a:r>
            <a:endParaRPr lang="zh-CN" altLang="en-US"/>
          </a:p>
        </p:txBody>
      </p:sp>
      <p:sp>
        <p:nvSpPr>
          <p:cNvPr id="7" name="灯片编号占位符 6"/>
          <p:cNvSpPr>
            <a:spLocks noGrp="1"/>
          </p:cNvSpPr>
          <p:nvPr>
            <p:ph type="sldNum" sz="quarter" idx="12"/>
          </p:nvPr>
        </p:nvSpPr>
        <p:spPr/>
        <p:txBody>
          <a:bodyPr/>
          <a:lstStyle>
            <a:lvl1pPr>
              <a:defRPr/>
            </a:lvl1pPr>
            <a:extLst/>
          </a:lstStyle>
          <a:p>
            <a:pPr>
              <a:defRPr/>
            </a:pPr>
            <a:fld id="{DBF01138-EAEC-4071-AABC-1532B08EACF1}" type="slidenum">
              <a:rPr lang="zh-CN" altLang="en-US"/>
              <a:pPr>
                <a:defRPr/>
              </a:pPr>
              <a:t>‹#›</a:t>
            </a:fld>
            <a:endParaRPr lang="zh-CN" altLang="en-US"/>
          </a:p>
        </p:txBody>
      </p:sp>
    </p:spTree>
    <p:extLst>
      <p:ext uri="{BB962C8B-B14F-4D97-AF65-F5344CB8AC3E}">
        <p14:creationId xmlns:p14="http://schemas.microsoft.com/office/powerpoint/2010/main" val="3526561600"/>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 name="任意多边形 4"/>
          <p:cNvSpPr>
            <a:spLocks/>
          </p:cNvSpPr>
          <p:nvPr/>
        </p:nvSpPr>
        <p:spPr bwMode="auto">
          <a:xfrm>
            <a:off x="500063" y="5945188"/>
            <a:ext cx="4940300" cy="9207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ea typeface="+mn-ea"/>
            </a:endParaRPr>
          </a:p>
        </p:txBody>
      </p:sp>
      <p:sp>
        <p:nvSpPr>
          <p:cNvPr id="6" name="任意多边形 15"/>
          <p:cNvSpPr>
            <a:spLocks/>
          </p:cNvSpPr>
          <p:nvPr/>
        </p:nvSpPr>
        <p:spPr bwMode="auto">
          <a:xfrm>
            <a:off x="485775" y="5938838"/>
            <a:ext cx="3690938" cy="933450"/>
          </a:xfrm>
          <a:custGeom>
            <a:avLst/>
            <a:gdLst>
              <a:gd name="T0" fmla="*/ 0 w 5591"/>
              <a:gd name="T1" fmla="*/ 0 h 588"/>
              <a:gd name="T2" fmla="*/ 2147483646 w 5591"/>
              <a:gd name="T3" fmla="*/ 0 h 588"/>
              <a:gd name="T4" fmla="*/ 2147483646 w 5591"/>
              <a:gd name="T5" fmla="*/ 1330642500 h 588"/>
              <a:gd name="T6" fmla="*/ 20919056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a:lstStyle/>
          <a:p>
            <a:endParaRPr lang="zh-CN" altLang="en-US"/>
          </a:p>
        </p:txBody>
      </p:sp>
      <p:sp>
        <p:nvSpPr>
          <p:cNvPr id="7" name="直角三角形 6"/>
          <p:cNvSpPr>
            <a:spLocks/>
          </p:cNvSpPr>
          <p:nvPr/>
        </p:nvSpPr>
        <p:spPr bwMode="auto">
          <a:xfrm>
            <a:off x="-6042" y="5791253"/>
            <a:ext cx="3402314" cy="1080868"/>
          </a:xfrm>
          <a:prstGeom prst="rtTriangle">
            <a:avLst/>
          </a:prstGeom>
          <a:blipFill>
            <a:blip r:embed="rId4">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cxnSp>
        <p:nvCxnSpPr>
          <p:cNvPr id="8" name="直接连接符 7"/>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燕尾形 8"/>
          <p:cNvSpPr/>
          <p:nvPr/>
        </p:nvSpPr>
        <p:spPr>
          <a:xfrm>
            <a:off x="8664575" y="4987925"/>
            <a:ext cx="182563"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fontAlgn="auto" hangingPunct="1">
              <a:spcBef>
                <a:spcPts val="0"/>
              </a:spcBef>
              <a:spcAft>
                <a:spcPts val="0"/>
              </a:spcAft>
              <a:defRPr/>
            </a:pPr>
            <a:endParaRPr lang="en-US"/>
          </a:p>
        </p:txBody>
      </p:sp>
      <p:sp>
        <p:nvSpPr>
          <p:cNvPr id="10" name="燕尾形 9"/>
          <p:cNvSpPr/>
          <p:nvPr/>
        </p:nvSpPr>
        <p:spPr>
          <a:xfrm>
            <a:off x="8477250" y="4987925"/>
            <a:ext cx="182563"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fontAlgn="auto" hangingPunct="1">
              <a:spcBef>
                <a:spcPts val="0"/>
              </a:spcBef>
              <a:spcAft>
                <a:spcPts val="0"/>
              </a:spcAft>
              <a:defRPr/>
            </a:pPr>
            <a:endParaRPr lang="en-US"/>
          </a:p>
        </p:txBody>
      </p:sp>
      <p:sp>
        <p:nvSpPr>
          <p:cNvPr id="4" name="文本占位符 3"/>
          <p:cNvSpPr>
            <a:spLocks noGrp="1"/>
          </p:cNvSpPr>
          <p:nvPr>
            <p:ph type="body" sz="half" idx="2"/>
          </p:nvPr>
        </p:nvSpPr>
        <p:spPr>
          <a:xfrm>
            <a:off x="1141232" y="5443402"/>
            <a:ext cx="7162800" cy="648232"/>
          </a:xfrm>
          <a:noFill/>
        </p:spPr>
        <p:txBody>
          <a:bodyPr tIns="0"/>
          <a:lstStyle>
            <a:lvl1pPr marL="0" marR="18288" indent="0" algn="r">
              <a:buNone/>
              <a:defRPr sz="1400"/>
            </a:lvl1pPr>
            <a:lvl2pPr>
              <a:defRPr sz="1200"/>
            </a:lvl2pPr>
            <a:lvl3pPr>
              <a:defRPr sz="1000"/>
            </a:lvl3pPr>
            <a:lvl4pPr>
              <a:defRPr sz="900"/>
            </a:lvl4pPr>
            <a:lvl5pPr>
              <a:defRPr sz="900"/>
            </a:lvl5pPr>
            <a:extLst/>
          </a:lstStyle>
          <a:p>
            <a:pPr lvl="0"/>
            <a:r>
              <a:rPr lang="zh-CN" altLang="en-US" smtClean="0"/>
              <a:t>单击此处编辑母版文本样式</a:t>
            </a:r>
          </a:p>
        </p:txBody>
      </p:sp>
      <p:sp>
        <p:nvSpPr>
          <p:cNvPr id="3" name="图片占位符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normAutofit/>
          </a:bodyPr>
          <a:lstStyle>
            <a:lvl1pPr marL="0" indent="0">
              <a:buNone/>
              <a:defRPr sz="3200"/>
            </a:lvl1pPr>
            <a:extLst/>
          </a:lstStyle>
          <a:p>
            <a:pPr lvl="0"/>
            <a:r>
              <a:rPr lang="zh-CN" altLang="en-US" noProof="0" smtClean="0"/>
              <a:t>单击图标添加图片</a:t>
            </a:r>
            <a:endParaRPr lang="en-US" noProof="0" dirty="0"/>
          </a:p>
        </p:txBody>
      </p:sp>
      <p:sp>
        <p:nvSpPr>
          <p:cNvPr id="2" name="标题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lang="zh-CN" altLang="en-US" smtClean="0"/>
              <a:t>单击此处编辑母版标题样式</a:t>
            </a:r>
            <a:endParaRPr lang="en-US"/>
          </a:p>
        </p:txBody>
      </p:sp>
      <p:sp>
        <p:nvSpPr>
          <p:cNvPr id="11" name="日期占位符 4"/>
          <p:cNvSpPr>
            <a:spLocks noGrp="1"/>
          </p:cNvSpPr>
          <p:nvPr>
            <p:ph type="dt" sz="half" idx="10"/>
          </p:nvPr>
        </p:nvSpPr>
        <p:spPr/>
        <p:txBody>
          <a:bodyPr/>
          <a:lstStyle>
            <a:lvl1pPr>
              <a:defRPr>
                <a:solidFill>
                  <a:schemeClr val="tx1"/>
                </a:solidFill>
              </a:defRPr>
            </a:lvl1pPr>
            <a:extLst/>
          </a:lstStyle>
          <a:p>
            <a:pPr>
              <a:defRPr/>
            </a:pPr>
            <a:fld id="{31537B17-9075-481C-A8AB-3E423C684514}" type="datetime1">
              <a:rPr lang="zh-CN" altLang="en-US"/>
              <a:pPr>
                <a:defRPr/>
              </a:pPr>
              <a:t>2017/4/5</a:t>
            </a:fld>
            <a:endParaRPr lang="zh-CN" altLang="en-US"/>
          </a:p>
        </p:txBody>
      </p:sp>
      <p:sp>
        <p:nvSpPr>
          <p:cNvPr id="12" name="页脚占位符 5"/>
          <p:cNvSpPr>
            <a:spLocks noGrp="1"/>
          </p:cNvSpPr>
          <p:nvPr>
            <p:ph type="ftr" sz="quarter" idx="11"/>
          </p:nvPr>
        </p:nvSpPr>
        <p:spPr/>
        <p:txBody>
          <a:bodyPr/>
          <a:lstStyle>
            <a:lvl1pPr>
              <a:defRPr>
                <a:solidFill>
                  <a:schemeClr val="tx1"/>
                </a:solidFill>
              </a:defRPr>
            </a:lvl1pPr>
            <a:extLst/>
          </a:lstStyle>
          <a:p>
            <a:pPr>
              <a:defRPr/>
            </a:pPr>
            <a:r>
              <a:rPr lang="en-US" altLang="zh-CN"/>
              <a:t>Foundations of Java Programming</a:t>
            </a:r>
            <a:endParaRPr lang="zh-CN" altLang="en-US"/>
          </a:p>
        </p:txBody>
      </p:sp>
      <p:sp>
        <p:nvSpPr>
          <p:cNvPr id="13" name="灯片编号占位符 6"/>
          <p:cNvSpPr>
            <a:spLocks noGrp="1"/>
          </p:cNvSpPr>
          <p:nvPr>
            <p:ph type="sldNum" sz="quarter" idx="12"/>
          </p:nvPr>
        </p:nvSpPr>
        <p:spPr/>
        <p:txBody>
          <a:bodyPr/>
          <a:lstStyle>
            <a:lvl1pPr>
              <a:defRPr>
                <a:solidFill>
                  <a:schemeClr val="tx1"/>
                </a:solidFill>
              </a:defRPr>
            </a:lvl1pPr>
            <a:extLst/>
          </a:lstStyle>
          <a:p>
            <a:pPr>
              <a:defRPr/>
            </a:pPr>
            <a:fld id="{4652BA1F-C708-40C0-AF27-3F0CB5DC7762}" type="slidenum">
              <a:rPr lang="zh-CN" altLang="en-US"/>
              <a:pPr>
                <a:defRPr/>
              </a:pPr>
              <a:t>‹#›</a:t>
            </a:fld>
            <a:endParaRPr lang="zh-CN" altLang="en-US"/>
          </a:p>
        </p:txBody>
      </p:sp>
    </p:spTree>
    <p:extLst>
      <p:ext uri="{BB962C8B-B14F-4D97-AF65-F5344CB8AC3E}">
        <p14:creationId xmlns:p14="http://schemas.microsoft.com/office/powerpoint/2010/main" val="3763731048"/>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任意多边形 12"/>
          <p:cNvSpPr>
            <a:spLocks/>
          </p:cNvSpPr>
          <p:nvPr/>
        </p:nvSpPr>
        <p:spPr bwMode="auto">
          <a:xfrm>
            <a:off x="500063" y="5945188"/>
            <a:ext cx="4940300" cy="9207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ea typeface="+mn-ea"/>
            </a:endParaRPr>
          </a:p>
        </p:txBody>
      </p:sp>
      <p:sp>
        <p:nvSpPr>
          <p:cNvPr id="1027" name="任意多边形 11"/>
          <p:cNvSpPr>
            <a:spLocks/>
          </p:cNvSpPr>
          <p:nvPr/>
        </p:nvSpPr>
        <p:spPr bwMode="auto">
          <a:xfrm>
            <a:off x="485775" y="5938838"/>
            <a:ext cx="3690938" cy="933450"/>
          </a:xfrm>
          <a:custGeom>
            <a:avLst/>
            <a:gdLst>
              <a:gd name="T0" fmla="*/ 0 w 5591"/>
              <a:gd name="T1" fmla="*/ 0 h 588"/>
              <a:gd name="T2" fmla="*/ 2147483646 w 5591"/>
              <a:gd name="T3" fmla="*/ 0 h 588"/>
              <a:gd name="T4" fmla="*/ 2147483646 w 5591"/>
              <a:gd name="T5" fmla="*/ 1330642500 h 588"/>
              <a:gd name="T6" fmla="*/ 20919056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a:lstStyle/>
          <a:p>
            <a:endParaRPr lang="zh-CN" altLang="en-US"/>
          </a:p>
        </p:txBody>
      </p:sp>
      <p:sp>
        <p:nvSpPr>
          <p:cNvPr id="14" name="直角三角形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cxnSp>
        <p:nvCxnSpPr>
          <p:cNvPr id="15" name="直接连接符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标题占位符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lang="zh-CN" altLang="en-US" smtClean="0"/>
              <a:t>单击此处编辑母版标题样式</a:t>
            </a:r>
            <a:endParaRPr lang="en-US"/>
          </a:p>
        </p:txBody>
      </p:sp>
      <p:sp>
        <p:nvSpPr>
          <p:cNvPr id="1033" name="文本占位符 29"/>
          <p:cNvSpPr>
            <a:spLocks noGrp="1"/>
          </p:cNvSpPr>
          <p:nvPr>
            <p:ph type="body" idx="1"/>
          </p:nvPr>
        </p:nvSpPr>
        <p:spPr bwMode="auto">
          <a:xfrm>
            <a:off x="457200" y="1481138"/>
            <a:ext cx="82296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ltLang="zh-CN" smtClean="0"/>
          </a:p>
        </p:txBody>
      </p:sp>
      <p:sp>
        <p:nvSpPr>
          <p:cNvPr id="10" name="日期占位符 9"/>
          <p:cNvSpPr>
            <a:spLocks noGrp="1"/>
          </p:cNvSpPr>
          <p:nvPr>
            <p:ph type="dt" sz="half" idx="2"/>
          </p:nvPr>
        </p:nvSpPr>
        <p:spPr>
          <a:xfrm>
            <a:off x="6727825" y="6408738"/>
            <a:ext cx="1919288" cy="365125"/>
          </a:xfrm>
          <a:prstGeom prst="rect">
            <a:avLst/>
          </a:prstGeom>
        </p:spPr>
        <p:txBody>
          <a:bodyPr vert="horz" anchor="b"/>
          <a:lstStyle>
            <a:lvl1pPr algn="l" eaLnBrk="1" fontAlgn="auto" latinLnBrk="0" hangingPunct="1">
              <a:spcBef>
                <a:spcPts val="0"/>
              </a:spcBef>
              <a:spcAft>
                <a:spcPts val="0"/>
              </a:spcAft>
              <a:defRPr kumimoji="0" sz="1000">
                <a:solidFill>
                  <a:schemeClr val="tx1"/>
                </a:solidFill>
                <a:latin typeface="+mn-lt"/>
                <a:ea typeface="+mn-ea"/>
              </a:defRPr>
            </a:lvl1pPr>
            <a:extLst/>
          </a:lstStyle>
          <a:p>
            <a:pPr>
              <a:defRPr/>
            </a:pPr>
            <a:fld id="{61B34EA7-8D19-4511-A91B-2EF40B54651B}" type="datetime1">
              <a:rPr lang="zh-CN" altLang="en-US"/>
              <a:pPr>
                <a:defRPr/>
              </a:pPr>
              <a:t>2017/4/5</a:t>
            </a:fld>
            <a:endParaRPr lang="zh-CN" altLang="en-US"/>
          </a:p>
        </p:txBody>
      </p:sp>
      <p:sp>
        <p:nvSpPr>
          <p:cNvPr id="22" name="页脚占位符 21"/>
          <p:cNvSpPr>
            <a:spLocks noGrp="1"/>
          </p:cNvSpPr>
          <p:nvPr>
            <p:ph type="ftr" sz="quarter" idx="3"/>
          </p:nvPr>
        </p:nvSpPr>
        <p:spPr>
          <a:xfrm>
            <a:off x="4379913" y="6408738"/>
            <a:ext cx="2351087" cy="365125"/>
          </a:xfrm>
          <a:prstGeom prst="rect">
            <a:avLst/>
          </a:prstGeom>
        </p:spPr>
        <p:txBody>
          <a:bodyPr vert="horz" anchor="b"/>
          <a:lstStyle>
            <a:lvl1pPr algn="r" eaLnBrk="1" fontAlgn="auto" latinLnBrk="0" hangingPunct="1">
              <a:spcBef>
                <a:spcPts val="0"/>
              </a:spcBef>
              <a:spcAft>
                <a:spcPts val="0"/>
              </a:spcAft>
              <a:defRPr kumimoji="0" sz="1000">
                <a:solidFill>
                  <a:schemeClr val="tx1"/>
                </a:solidFill>
                <a:latin typeface="+mn-lt"/>
                <a:ea typeface="+mn-ea"/>
              </a:defRPr>
            </a:lvl1pPr>
            <a:extLst/>
          </a:lstStyle>
          <a:p>
            <a:pPr>
              <a:defRPr/>
            </a:pPr>
            <a:r>
              <a:rPr lang="en-US" altLang="zh-CN"/>
              <a:t>Foundations of Java Programming</a:t>
            </a:r>
            <a:endParaRPr lang="zh-CN" altLang="en-US"/>
          </a:p>
        </p:txBody>
      </p:sp>
      <p:sp>
        <p:nvSpPr>
          <p:cNvPr id="18" name="灯片编号占位符 17"/>
          <p:cNvSpPr>
            <a:spLocks noGrp="1"/>
          </p:cNvSpPr>
          <p:nvPr>
            <p:ph type="sldNum" sz="quarter" idx="4"/>
          </p:nvPr>
        </p:nvSpPr>
        <p:spPr>
          <a:xfrm>
            <a:off x="8647113" y="6408738"/>
            <a:ext cx="366712" cy="365125"/>
          </a:xfrm>
          <a:prstGeom prst="rect">
            <a:avLst/>
          </a:prstGeom>
        </p:spPr>
        <p:txBody>
          <a:bodyPr vert="horz" anchor="b"/>
          <a:lstStyle>
            <a:lvl1pPr algn="r" eaLnBrk="1" fontAlgn="auto" latinLnBrk="0" hangingPunct="1">
              <a:spcBef>
                <a:spcPts val="0"/>
              </a:spcBef>
              <a:spcAft>
                <a:spcPts val="0"/>
              </a:spcAft>
              <a:defRPr kumimoji="0" sz="1000" b="0">
                <a:solidFill>
                  <a:schemeClr val="tx1"/>
                </a:solidFill>
                <a:latin typeface="+mn-lt"/>
                <a:ea typeface="+mn-ea"/>
              </a:defRPr>
            </a:lvl1pPr>
            <a:extLst/>
          </a:lstStyle>
          <a:p>
            <a:pPr>
              <a:defRPr/>
            </a:pPr>
            <a:fld id="{DDA71D99-3EE4-42ED-8EC8-2C19F2B5AAE9}"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43" r:id="rId1"/>
    <p:sldLayoutId id="2147483739" r:id="rId2"/>
    <p:sldLayoutId id="2147483744" r:id="rId3"/>
    <p:sldLayoutId id="2147483745" r:id="rId4"/>
    <p:sldLayoutId id="2147483746" r:id="rId5"/>
    <p:sldLayoutId id="2147483747" r:id="rId6"/>
    <p:sldLayoutId id="2147483740" r:id="rId7"/>
    <p:sldLayoutId id="2147483748" r:id="rId8"/>
    <p:sldLayoutId id="2147483749" r:id="rId9"/>
    <p:sldLayoutId id="2147483741" r:id="rId10"/>
    <p:sldLayoutId id="2147483742" r:id="rId11"/>
  </p:sldLayoutIdLst>
  <p:hf hdr="0" ftr="0" dt="0"/>
  <p:txStyles>
    <p:titleStyle>
      <a:lvl1pPr algn="l" rtl="0" eaLnBrk="0" fontAlgn="base" hangingPunct="0">
        <a:spcBef>
          <a:spcPct val="0"/>
        </a:spcBef>
        <a:spcAft>
          <a:spcPct val="0"/>
        </a:spcAft>
        <a:defRPr sz="4100" b="1" kern="1200">
          <a:solidFill>
            <a:schemeClr val="tx2"/>
          </a:solidFill>
          <a:effectLst>
            <a:outerShdw blurRad="31750" dist="25400" dir="5400000" algn="tl" rotWithShape="0">
              <a:srgbClr val="000000">
                <a:alpha val="25000"/>
              </a:srgbClr>
            </a:outerShdw>
          </a:effectLst>
          <a:latin typeface="+mj-lt"/>
          <a:ea typeface="+mj-ea"/>
          <a:cs typeface="+mj-cs"/>
        </a:defRPr>
      </a:lvl1pPr>
      <a:lvl2pPr algn="l" rtl="0" eaLnBrk="0" fontAlgn="base" hangingPunct="0">
        <a:spcBef>
          <a:spcPct val="0"/>
        </a:spcBef>
        <a:spcAft>
          <a:spcPct val="0"/>
        </a:spcAft>
        <a:defRPr sz="4100" b="1">
          <a:solidFill>
            <a:schemeClr val="tx2"/>
          </a:solidFill>
          <a:latin typeface="Lucida Sans Unicode" panose="020B0602030504020204" pitchFamily="34" charset="0"/>
          <a:ea typeface="黑体" panose="02010609060101010101" pitchFamily="49" charset="-122"/>
        </a:defRPr>
      </a:lvl2pPr>
      <a:lvl3pPr algn="l" rtl="0" eaLnBrk="0" fontAlgn="base" hangingPunct="0">
        <a:spcBef>
          <a:spcPct val="0"/>
        </a:spcBef>
        <a:spcAft>
          <a:spcPct val="0"/>
        </a:spcAft>
        <a:defRPr sz="4100" b="1">
          <a:solidFill>
            <a:schemeClr val="tx2"/>
          </a:solidFill>
          <a:latin typeface="Lucida Sans Unicode" panose="020B0602030504020204" pitchFamily="34" charset="0"/>
          <a:ea typeface="黑体" panose="02010609060101010101" pitchFamily="49" charset="-122"/>
        </a:defRPr>
      </a:lvl3pPr>
      <a:lvl4pPr algn="l" rtl="0" eaLnBrk="0" fontAlgn="base" hangingPunct="0">
        <a:spcBef>
          <a:spcPct val="0"/>
        </a:spcBef>
        <a:spcAft>
          <a:spcPct val="0"/>
        </a:spcAft>
        <a:defRPr sz="4100" b="1">
          <a:solidFill>
            <a:schemeClr val="tx2"/>
          </a:solidFill>
          <a:latin typeface="Lucida Sans Unicode" panose="020B0602030504020204" pitchFamily="34" charset="0"/>
          <a:ea typeface="黑体" panose="02010609060101010101" pitchFamily="49" charset="-122"/>
        </a:defRPr>
      </a:lvl4pPr>
      <a:lvl5pPr algn="l" rtl="0" eaLnBrk="0" fontAlgn="base" hangingPunct="0">
        <a:spcBef>
          <a:spcPct val="0"/>
        </a:spcBef>
        <a:spcAft>
          <a:spcPct val="0"/>
        </a:spcAft>
        <a:defRPr sz="4100" b="1">
          <a:solidFill>
            <a:schemeClr val="tx2"/>
          </a:solidFill>
          <a:latin typeface="Lucida Sans Unicode" panose="020B0602030504020204" pitchFamily="34" charset="0"/>
          <a:ea typeface="黑体" panose="02010609060101010101" pitchFamily="49" charset="-122"/>
        </a:defRPr>
      </a:lvl5pPr>
      <a:lvl6pPr marL="457200" algn="l" rtl="0" fontAlgn="base">
        <a:spcBef>
          <a:spcPct val="0"/>
        </a:spcBef>
        <a:spcAft>
          <a:spcPct val="0"/>
        </a:spcAft>
        <a:defRPr sz="4100" b="1">
          <a:solidFill>
            <a:schemeClr val="tx2"/>
          </a:solidFill>
          <a:latin typeface="Lucida Sans Unicode" panose="020B0602030504020204" pitchFamily="34" charset="0"/>
          <a:ea typeface="黑体" panose="02010609060101010101" pitchFamily="49" charset="-122"/>
        </a:defRPr>
      </a:lvl6pPr>
      <a:lvl7pPr marL="914400" algn="l" rtl="0" fontAlgn="base">
        <a:spcBef>
          <a:spcPct val="0"/>
        </a:spcBef>
        <a:spcAft>
          <a:spcPct val="0"/>
        </a:spcAft>
        <a:defRPr sz="4100" b="1">
          <a:solidFill>
            <a:schemeClr val="tx2"/>
          </a:solidFill>
          <a:latin typeface="Lucida Sans Unicode" panose="020B0602030504020204" pitchFamily="34" charset="0"/>
          <a:ea typeface="黑体" panose="02010609060101010101" pitchFamily="49" charset="-122"/>
        </a:defRPr>
      </a:lvl7pPr>
      <a:lvl8pPr marL="1371600" algn="l" rtl="0" fontAlgn="base">
        <a:spcBef>
          <a:spcPct val="0"/>
        </a:spcBef>
        <a:spcAft>
          <a:spcPct val="0"/>
        </a:spcAft>
        <a:defRPr sz="4100" b="1">
          <a:solidFill>
            <a:schemeClr val="tx2"/>
          </a:solidFill>
          <a:latin typeface="Lucida Sans Unicode" panose="020B0602030504020204" pitchFamily="34" charset="0"/>
          <a:ea typeface="黑体" panose="02010609060101010101" pitchFamily="49" charset="-122"/>
        </a:defRPr>
      </a:lvl8pPr>
      <a:lvl9pPr marL="1828800" algn="l" rtl="0" fontAlgn="base">
        <a:spcBef>
          <a:spcPct val="0"/>
        </a:spcBef>
        <a:spcAft>
          <a:spcPct val="0"/>
        </a:spcAft>
        <a:defRPr sz="4100" b="1">
          <a:solidFill>
            <a:schemeClr val="tx2"/>
          </a:solidFill>
          <a:latin typeface="Lucida Sans Unicode" panose="020B0602030504020204" pitchFamily="34" charset="0"/>
          <a:ea typeface="黑体" panose="02010609060101010101" pitchFamily="49" charset="-122"/>
        </a:defRPr>
      </a:lvl9pPr>
      <a:extLst/>
    </p:titleStyle>
    <p:bodyStyle>
      <a:lvl1pPr marL="365125" indent="-255588" algn="l" rtl="0" eaLnBrk="0" fontAlgn="base" hangingPunct="0">
        <a:spcBef>
          <a:spcPts val="400"/>
        </a:spcBef>
        <a:spcAft>
          <a:spcPct val="0"/>
        </a:spcAft>
        <a:buClr>
          <a:schemeClr val="accent1"/>
        </a:buClr>
        <a:buSzPct val="68000"/>
        <a:buFont typeface="Wingdings 3" panose="05040102010807070707" pitchFamily="18" charset="2"/>
        <a:buChar char=""/>
        <a:defRPr sz="2700" kern="1200">
          <a:solidFill>
            <a:schemeClr val="tx1"/>
          </a:solidFill>
          <a:latin typeface="+mn-lt"/>
          <a:ea typeface="+mn-ea"/>
          <a:cs typeface="+mn-cs"/>
        </a:defRPr>
      </a:lvl1pPr>
      <a:lvl2pPr marL="620713" indent="-228600" algn="l" rtl="0" eaLnBrk="0" fontAlgn="base" hangingPunct="0">
        <a:spcBef>
          <a:spcPts val="325"/>
        </a:spcBef>
        <a:spcAft>
          <a:spcPct val="0"/>
        </a:spcAft>
        <a:buClr>
          <a:schemeClr val="accent1"/>
        </a:buClr>
        <a:buFont typeface="Verdana" panose="020B0604030504040204" pitchFamily="34" charset="0"/>
        <a:buChar char="◦"/>
        <a:defRPr sz="2300" kern="1200">
          <a:solidFill>
            <a:schemeClr val="tx1"/>
          </a:solidFill>
          <a:latin typeface="+mn-lt"/>
          <a:ea typeface="+mn-ea"/>
          <a:cs typeface="+mn-cs"/>
        </a:defRPr>
      </a:lvl2pPr>
      <a:lvl3pPr marL="858838" indent="-228600" algn="l" rtl="0" eaLnBrk="0" fontAlgn="base" hangingPunct="0">
        <a:spcBef>
          <a:spcPts val="350"/>
        </a:spcBef>
        <a:spcAft>
          <a:spcPct val="0"/>
        </a:spcAft>
        <a:buClr>
          <a:schemeClr val="accent2"/>
        </a:buClr>
        <a:buSzPct val="100000"/>
        <a:buFont typeface="Wingdings 2" panose="05020102010507070707" pitchFamily="18" charset="2"/>
        <a:buChar char=""/>
        <a:defRPr sz="2100" kern="1200">
          <a:solidFill>
            <a:schemeClr val="tx1"/>
          </a:solidFill>
          <a:latin typeface="+mn-lt"/>
          <a:ea typeface="+mn-ea"/>
          <a:cs typeface="+mn-cs"/>
        </a:defRPr>
      </a:lvl3pPr>
      <a:lvl4pPr marL="1143000" indent="-228600" algn="l" rtl="0" eaLnBrk="0" fontAlgn="base" hangingPunct="0">
        <a:spcBef>
          <a:spcPts val="350"/>
        </a:spcBef>
        <a:spcAft>
          <a:spcPct val="0"/>
        </a:spcAft>
        <a:buClr>
          <a:schemeClr val="accent2"/>
        </a:buClr>
        <a:buFont typeface="Wingdings 2" panose="05020102010507070707" pitchFamily="18" charset="2"/>
        <a:buChar char=""/>
        <a:defRPr sz="1900" kern="1200">
          <a:solidFill>
            <a:schemeClr val="tx1"/>
          </a:solidFill>
          <a:latin typeface="+mn-lt"/>
          <a:ea typeface="+mn-ea"/>
          <a:cs typeface="+mn-cs"/>
        </a:defRPr>
      </a:lvl4pPr>
      <a:lvl5pPr marL="1371600" indent="-228600" algn="l" rtl="0" eaLnBrk="0" fontAlgn="base" hangingPunct="0">
        <a:spcBef>
          <a:spcPts val="350"/>
        </a:spcBef>
        <a:spcAft>
          <a:spcPct val="0"/>
        </a:spcAft>
        <a:buClr>
          <a:schemeClr val="accent2"/>
        </a:buClr>
        <a:buFont typeface="Wingdings 2" panose="05020102010507070707" pitchFamily="18" charset="2"/>
        <a:buChar char=""/>
        <a:defRPr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3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4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3.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79512" y="1752601"/>
            <a:ext cx="8712968" cy="1829761"/>
          </a:xfrm>
        </p:spPr>
        <p:txBody>
          <a:bodyPr/>
          <a:lstStyle/>
          <a:p>
            <a:pPr eaLnBrk="1" fontAlgn="auto" hangingPunct="1">
              <a:spcAft>
                <a:spcPts val="0"/>
              </a:spcAft>
              <a:defRPr/>
            </a:pPr>
            <a:r>
              <a:rPr lang="en-US" altLang="zh-CN" dirty="0" smtClean="0"/>
              <a:t>Java Programming Language</a:t>
            </a:r>
            <a:endParaRPr lang="zh-CN" altLang="en-US" dirty="0"/>
          </a:p>
        </p:txBody>
      </p:sp>
      <p:sp>
        <p:nvSpPr>
          <p:cNvPr id="3" name="副标题 2"/>
          <p:cNvSpPr>
            <a:spLocks noGrp="1"/>
          </p:cNvSpPr>
          <p:nvPr>
            <p:ph type="subTitle" idx="1"/>
          </p:nvPr>
        </p:nvSpPr>
        <p:spPr/>
        <p:txBody>
          <a:bodyPr/>
          <a:lstStyle/>
          <a:p>
            <a:endParaRPr lang="zh-CN"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3"/>
          <p:cNvSpPr>
            <a:spLocks noGrp="1" noChangeArrowheads="1"/>
          </p:cNvSpPr>
          <p:nvPr>
            <p:ph idx="1"/>
          </p:nvPr>
        </p:nvSpPr>
        <p:spPr/>
        <p:txBody>
          <a:bodyPr/>
          <a:lstStyle/>
          <a:p>
            <a:pPr marL="0" indent="723900" eaLnBrk="1" hangingPunct="1">
              <a:buFont typeface="Wingdings" panose="05000000000000000000" pitchFamily="2" charset="2"/>
              <a:buNone/>
            </a:pPr>
            <a:r>
              <a:rPr lang="zh-CN" altLang="zh-CN" sz="2800" dirty="0" smtClean="0"/>
              <a:t>Java语言以</a:t>
            </a:r>
            <a:r>
              <a:rPr lang="zh-CN" altLang="zh-CN" sz="2800" dirty="0" smtClean="0">
                <a:solidFill>
                  <a:srgbClr val="FF0000"/>
                </a:solidFill>
              </a:rPr>
              <a:t>面向对象</a:t>
            </a:r>
            <a:r>
              <a:rPr lang="zh-CN" altLang="zh-CN" sz="2800" dirty="0" smtClean="0"/>
              <a:t>为基础。在Java语言中，不能在类外面定义单独的数据和函数，所有对象都要派生于同一个基类，并共享它所有功能，也就是说，Java语言最外部的数据类型是对象，所有的元素都要通过类和对象来访问。</a:t>
            </a:r>
          </a:p>
        </p:txBody>
      </p:sp>
      <p:sp>
        <p:nvSpPr>
          <p:cNvPr id="17410" name="Rectangle 2"/>
          <p:cNvSpPr>
            <a:spLocks noGrp="1" noChangeArrowheads="1"/>
          </p:cNvSpPr>
          <p:nvPr>
            <p:ph type="title"/>
          </p:nvPr>
        </p:nvSpPr>
        <p:spPr/>
        <p:txBody>
          <a:bodyPr>
            <a:normAutofit/>
          </a:bodyPr>
          <a:lstStyle/>
          <a:p>
            <a:pPr eaLnBrk="1" hangingPunct="1">
              <a:defRPr/>
            </a:pPr>
            <a:r>
              <a:rPr lang="en-US" altLang="zh-CN" dirty="0">
                <a:effectLst/>
              </a:rPr>
              <a:t>Object-oriented </a:t>
            </a:r>
            <a:r>
              <a:rPr lang="zh-CN" altLang="en-US" dirty="0">
                <a:effectLst/>
              </a:rPr>
              <a:t>面向对象</a:t>
            </a:r>
            <a:endParaRPr lang="zh-CN" dirty="0">
              <a:effectLst/>
            </a:endParaRPr>
          </a:p>
        </p:txBody>
      </p:sp>
      <p:sp>
        <p:nvSpPr>
          <p:cNvPr id="2" name="灯片编号占位符 1"/>
          <p:cNvSpPr>
            <a:spLocks noGrp="1"/>
          </p:cNvSpPr>
          <p:nvPr>
            <p:ph type="sldNum" sz="quarter" idx="12"/>
          </p:nvPr>
        </p:nvSpPr>
        <p:spPr/>
        <p:txBody>
          <a:bodyPr/>
          <a:lstStyle/>
          <a:p>
            <a:pPr>
              <a:defRPr/>
            </a:pPr>
            <a:fld id="{8AB79C51-200A-4503-9CFE-ED3180AC8D9A}" type="slidenum">
              <a:rPr lang="zh-CN" altLang="en-US" smtClean="0"/>
              <a:pPr>
                <a:defRPr/>
              </a:pPr>
              <a:t>10</a:t>
            </a:fld>
            <a:endParaRPr lang="zh-CN" altLang="en-US"/>
          </a:p>
        </p:txBody>
      </p:sp>
      <p:pic>
        <p:nvPicPr>
          <p:cNvPr id="5" name="图片 4"/>
          <p:cNvPicPr>
            <a:picLocks noChangeAspect="1"/>
          </p:cNvPicPr>
          <p:nvPr/>
        </p:nvPicPr>
        <p:blipFill>
          <a:blip r:embed="rId2"/>
          <a:stretch>
            <a:fillRect/>
          </a:stretch>
        </p:blipFill>
        <p:spPr>
          <a:xfrm>
            <a:off x="253761" y="3977346"/>
            <a:ext cx="4168229" cy="2331974"/>
          </a:xfrm>
          <a:prstGeom prst="rect">
            <a:avLst/>
          </a:prstGeom>
        </p:spPr>
      </p:pic>
      <p:pic>
        <p:nvPicPr>
          <p:cNvPr id="6" name="图片 5"/>
          <p:cNvPicPr>
            <a:picLocks noChangeAspect="1"/>
          </p:cNvPicPr>
          <p:nvPr/>
        </p:nvPicPr>
        <p:blipFill>
          <a:blip r:embed="rId3"/>
          <a:stretch>
            <a:fillRect/>
          </a:stretch>
        </p:blipFill>
        <p:spPr>
          <a:xfrm>
            <a:off x="4444783" y="3717031"/>
            <a:ext cx="4202330" cy="276715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3"/>
          <p:cNvSpPr>
            <a:spLocks noGrp="1" noChangeArrowheads="1"/>
          </p:cNvSpPr>
          <p:nvPr>
            <p:ph idx="1"/>
          </p:nvPr>
        </p:nvSpPr>
        <p:spPr/>
        <p:txBody>
          <a:bodyPr/>
          <a:lstStyle/>
          <a:p>
            <a:pPr marL="0" indent="723900" eaLnBrk="1" hangingPunct="1">
              <a:buFont typeface="Wingdings" panose="05000000000000000000" pitchFamily="2" charset="2"/>
              <a:buNone/>
            </a:pPr>
            <a:r>
              <a:rPr lang="zh-CN" altLang="zh-CN" sz="2800" dirty="0" smtClean="0"/>
              <a:t>Java语言从诞生就和</a:t>
            </a:r>
            <a:r>
              <a:rPr lang="zh-CN" altLang="zh-CN" sz="2800" dirty="0" smtClean="0">
                <a:solidFill>
                  <a:srgbClr val="FF0000"/>
                </a:solidFill>
              </a:rPr>
              <a:t>网络</a:t>
            </a:r>
            <a:r>
              <a:rPr lang="zh-CN" altLang="zh-CN" sz="2800" dirty="0" smtClean="0"/>
              <a:t>紧密地联系在一起。在Java中还内置了TCP/IP、HTTP和FTP等协议类库。因此，Java应用程序可以通过URL地址打开访问网络上的对象，访问方式与访问本地文件系统几乎完全相同。</a:t>
            </a:r>
          </a:p>
        </p:txBody>
      </p:sp>
      <p:sp>
        <p:nvSpPr>
          <p:cNvPr id="3" name="Rectangle 2"/>
          <p:cNvSpPr>
            <a:spLocks noGrp="1" noChangeArrowheads="1"/>
          </p:cNvSpPr>
          <p:nvPr>
            <p:ph type="title"/>
          </p:nvPr>
        </p:nvSpPr>
        <p:spPr/>
        <p:txBody>
          <a:bodyPr>
            <a:normAutofit/>
          </a:bodyPr>
          <a:lstStyle/>
          <a:p>
            <a:pPr eaLnBrk="1" hangingPunct="1">
              <a:defRPr/>
            </a:pPr>
            <a:r>
              <a:rPr lang="en-US" altLang="zh-CN" dirty="0">
                <a:effectLst/>
              </a:rPr>
              <a:t>Distributed </a:t>
            </a:r>
            <a:r>
              <a:rPr lang="zh-CN" altLang="en-US" dirty="0">
                <a:effectLst/>
              </a:rPr>
              <a:t>分布性</a:t>
            </a:r>
            <a:endParaRPr lang="zh-CN" dirty="0">
              <a:effectLst/>
            </a:endParaRPr>
          </a:p>
        </p:txBody>
      </p:sp>
      <p:sp>
        <p:nvSpPr>
          <p:cNvPr id="2" name="灯片编号占位符 1"/>
          <p:cNvSpPr>
            <a:spLocks noGrp="1"/>
          </p:cNvSpPr>
          <p:nvPr>
            <p:ph type="sldNum" sz="quarter" idx="12"/>
          </p:nvPr>
        </p:nvSpPr>
        <p:spPr/>
        <p:txBody>
          <a:bodyPr/>
          <a:lstStyle/>
          <a:p>
            <a:pPr>
              <a:defRPr/>
            </a:pPr>
            <a:fld id="{9DB5A8F3-DA16-4675-83AE-6E36AF7C54D2}" type="slidenum">
              <a:rPr lang="zh-CN" altLang="en-US" smtClean="0"/>
              <a:pPr>
                <a:defRPr/>
              </a:pPr>
              <a:t>11</a:t>
            </a:fld>
            <a:endParaRPr lang="zh-CN" altLang="en-US"/>
          </a:p>
        </p:txBody>
      </p:sp>
      <p:pic>
        <p:nvPicPr>
          <p:cNvPr id="4" name="图片 3"/>
          <p:cNvPicPr>
            <a:picLocks noChangeAspect="1"/>
          </p:cNvPicPr>
          <p:nvPr/>
        </p:nvPicPr>
        <p:blipFill>
          <a:blip r:embed="rId2"/>
          <a:stretch>
            <a:fillRect/>
          </a:stretch>
        </p:blipFill>
        <p:spPr>
          <a:xfrm>
            <a:off x="2896653" y="3429000"/>
            <a:ext cx="3350693" cy="3051746"/>
          </a:xfrm>
          <a:prstGeom prst="rect">
            <a:avLst/>
          </a:prstGeom>
        </p:spPr>
      </p:pic>
      <p:sp>
        <p:nvSpPr>
          <p:cNvPr id="5" name="文本框 4"/>
          <p:cNvSpPr txBox="1"/>
          <p:nvPr/>
        </p:nvSpPr>
        <p:spPr>
          <a:xfrm>
            <a:off x="2843808" y="6351711"/>
            <a:ext cx="4176464" cy="461665"/>
          </a:xfrm>
          <a:prstGeom prst="rect">
            <a:avLst/>
          </a:prstGeom>
          <a:noFill/>
        </p:spPr>
        <p:txBody>
          <a:bodyPr wrap="square" rtlCol="0">
            <a:spAutoFit/>
          </a:bodyPr>
          <a:lstStyle/>
          <a:p>
            <a:r>
              <a:rPr lang="en-US" altLang="zh-CN" sz="2400" dirty="0" smtClean="0"/>
              <a:t>Web</a:t>
            </a:r>
            <a:r>
              <a:rPr lang="zh-CN" altLang="en-US" sz="2400" dirty="0" smtClean="0"/>
              <a:t>应用服务器端技术份额</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3"/>
          <p:cNvSpPr>
            <a:spLocks noGrp="1" noChangeArrowheads="1"/>
          </p:cNvSpPr>
          <p:nvPr>
            <p:ph idx="1"/>
          </p:nvPr>
        </p:nvSpPr>
        <p:spPr>
          <a:xfrm>
            <a:off x="251520" y="1355797"/>
            <a:ext cx="8229600" cy="4525962"/>
          </a:xfrm>
        </p:spPr>
        <p:txBody>
          <a:bodyPr/>
          <a:lstStyle/>
          <a:p>
            <a:pPr marL="0" indent="723900" eaLnBrk="1" hangingPunct="1">
              <a:buFont typeface="Wingdings" panose="05000000000000000000" pitchFamily="2" charset="2"/>
              <a:buNone/>
            </a:pPr>
            <a:r>
              <a:rPr lang="zh-CN" altLang="zh-CN" sz="2800" dirty="0" smtClean="0"/>
              <a:t>Java能够检查程序在编译和运行时的错误。类型检查能帮助用户检查出许多在开发早期出现的错误。同时很多集成开发工具（IDE）的出现使编译和运行Java程序更加容易，并且很多集成开发工具（如Eclipse）。</a:t>
            </a:r>
          </a:p>
          <a:p>
            <a:pPr marL="0" indent="723900" eaLnBrk="1" hangingPunct="1">
              <a:buFont typeface="Wingdings" panose="05000000000000000000" pitchFamily="2" charset="2"/>
              <a:buNone/>
            </a:pPr>
            <a:endParaRPr lang="zh-CN" altLang="zh-CN" sz="2800" dirty="0" smtClean="0"/>
          </a:p>
        </p:txBody>
      </p:sp>
      <p:sp>
        <p:nvSpPr>
          <p:cNvPr id="21506" name="Rectangle 2"/>
          <p:cNvSpPr>
            <a:spLocks noGrp="1" noChangeArrowheads="1"/>
          </p:cNvSpPr>
          <p:nvPr>
            <p:ph type="title"/>
          </p:nvPr>
        </p:nvSpPr>
        <p:spPr/>
        <p:txBody>
          <a:bodyPr>
            <a:normAutofit/>
          </a:bodyPr>
          <a:lstStyle/>
          <a:p>
            <a:pPr eaLnBrk="1" hangingPunct="1">
              <a:defRPr/>
            </a:pPr>
            <a:r>
              <a:rPr lang="en-US" altLang="zh-CN" dirty="0">
                <a:effectLst/>
              </a:rPr>
              <a:t>Robust </a:t>
            </a:r>
            <a:r>
              <a:rPr lang="zh-CN" altLang="en-US" dirty="0">
                <a:effectLst/>
              </a:rPr>
              <a:t>健壮</a:t>
            </a:r>
            <a:endParaRPr lang="zh-CN" dirty="0">
              <a:effectLst/>
            </a:endParaRPr>
          </a:p>
        </p:txBody>
      </p:sp>
      <p:sp>
        <p:nvSpPr>
          <p:cNvPr id="2" name="灯片编号占位符 1"/>
          <p:cNvSpPr>
            <a:spLocks noGrp="1"/>
          </p:cNvSpPr>
          <p:nvPr>
            <p:ph type="sldNum" sz="quarter" idx="12"/>
          </p:nvPr>
        </p:nvSpPr>
        <p:spPr/>
        <p:txBody>
          <a:bodyPr/>
          <a:lstStyle/>
          <a:p>
            <a:pPr>
              <a:defRPr/>
            </a:pPr>
            <a:fld id="{910B9B6A-E4A5-40F5-806E-D6F64A502094}" type="slidenum">
              <a:rPr lang="zh-CN" altLang="en-US" smtClean="0"/>
              <a:pPr>
                <a:defRPr/>
              </a:pPr>
              <a:t>12</a:t>
            </a:fld>
            <a:endParaRPr lang="zh-CN" altLang="en-US"/>
          </a:p>
        </p:txBody>
      </p:sp>
      <p:pic>
        <p:nvPicPr>
          <p:cNvPr id="3" name="图片 2"/>
          <p:cNvPicPr>
            <a:picLocks noChangeAspect="1"/>
          </p:cNvPicPr>
          <p:nvPr/>
        </p:nvPicPr>
        <p:blipFill>
          <a:blip r:embed="rId2"/>
          <a:stretch>
            <a:fillRect/>
          </a:stretch>
        </p:blipFill>
        <p:spPr>
          <a:xfrm>
            <a:off x="1989066" y="3789040"/>
            <a:ext cx="2134539" cy="2940750"/>
          </a:xfrm>
          <a:prstGeom prst="rect">
            <a:avLst/>
          </a:prstGeom>
        </p:spPr>
      </p:pic>
      <p:sp>
        <p:nvSpPr>
          <p:cNvPr id="5" name="矩形 4"/>
          <p:cNvSpPr/>
          <p:nvPr/>
        </p:nvSpPr>
        <p:spPr>
          <a:xfrm>
            <a:off x="4366320" y="4936249"/>
            <a:ext cx="4572000" cy="830997"/>
          </a:xfrm>
          <a:prstGeom prst="rect">
            <a:avLst/>
          </a:prstGeom>
        </p:spPr>
        <p:txBody>
          <a:bodyPr>
            <a:spAutoFit/>
          </a:bodyPr>
          <a:lstStyle/>
          <a:p>
            <a:r>
              <a:rPr lang="en-US" altLang="zh-CN" sz="2400" dirty="0" smtClean="0"/>
              <a:t>Robust JAVA</a:t>
            </a:r>
          </a:p>
          <a:p>
            <a:pPr algn="r"/>
            <a:r>
              <a:rPr lang="en-US" altLang="zh-CN" sz="2400" dirty="0" smtClean="0"/>
              <a:t>——JAVA</a:t>
            </a:r>
            <a:r>
              <a:rPr lang="zh-CN" altLang="en-US" sz="2400" dirty="0" smtClean="0"/>
              <a:t>异常处理、测试与调试</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内容占位符 1"/>
          <p:cNvSpPr>
            <a:spLocks noGrp="1"/>
          </p:cNvSpPr>
          <p:nvPr>
            <p:ph idx="1"/>
          </p:nvPr>
        </p:nvSpPr>
        <p:spPr/>
        <p:txBody>
          <a:bodyPr/>
          <a:lstStyle/>
          <a:p>
            <a:pPr eaLnBrk="1" hangingPunct="1"/>
            <a:r>
              <a:rPr lang="en-US" altLang="zh-CN" smtClean="0"/>
              <a:t>Java</a:t>
            </a:r>
            <a:r>
              <a:rPr lang="zh-CN" altLang="en-US" smtClean="0"/>
              <a:t>通常被用在网络环境中，为此，</a:t>
            </a:r>
            <a:r>
              <a:rPr lang="en-US" altLang="zh-CN" smtClean="0"/>
              <a:t>Java</a:t>
            </a:r>
            <a:r>
              <a:rPr lang="zh-CN" altLang="en-US" smtClean="0"/>
              <a:t>提供了一个安全机制以防恶意代码的攻击。除了</a:t>
            </a:r>
            <a:r>
              <a:rPr lang="en-US" altLang="zh-CN" smtClean="0"/>
              <a:t>Java</a:t>
            </a:r>
            <a:r>
              <a:rPr lang="zh-CN" altLang="en-US" smtClean="0"/>
              <a:t>语言具有的许多安全特性以外，</a:t>
            </a:r>
            <a:r>
              <a:rPr lang="en-US" altLang="zh-CN" smtClean="0"/>
              <a:t>Java</a:t>
            </a:r>
            <a:r>
              <a:rPr lang="zh-CN" altLang="en-US" smtClean="0"/>
              <a:t>对通过网络下载的类具有一个安全防范机制</a:t>
            </a:r>
            <a:r>
              <a:rPr lang="en-US" altLang="zh-CN" smtClean="0"/>
              <a:t>(</a:t>
            </a:r>
            <a:r>
              <a:rPr lang="zh-CN" altLang="en-US" smtClean="0"/>
              <a:t>类</a:t>
            </a:r>
            <a:r>
              <a:rPr lang="en-US" altLang="zh-CN" smtClean="0"/>
              <a:t>ClassLoader)</a:t>
            </a:r>
            <a:r>
              <a:rPr lang="zh-CN" altLang="en-US" smtClean="0"/>
              <a:t>，如分配不同的名字空间以防替代本地的同名类、字节代码检查，并提供安全管理机制</a:t>
            </a:r>
            <a:r>
              <a:rPr lang="en-US" altLang="zh-CN" smtClean="0"/>
              <a:t>(SecurityManager</a:t>
            </a:r>
            <a:r>
              <a:rPr lang="zh-CN" altLang="en-US" smtClean="0"/>
              <a:t>类</a:t>
            </a:r>
            <a:r>
              <a:rPr lang="en-US" altLang="zh-CN" smtClean="0"/>
              <a:t>)</a:t>
            </a:r>
            <a:r>
              <a:rPr lang="zh-CN" altLang="en-US" smtClean="0"/>
              <a:t>让</a:t>
            </a:r>
            <a:r>
              <a:rPr lang="en-US" altLang="zh-CN" smtClean="0"/>
              <a:t>Java</a:t>
            </a:r>
            <a:r>
              <a:rPr lang="zh-CN" altLang="en-US" smtClean="0"/>
              <a:t>应用设置安全哨兵。</a:t>
            </a:r>
          </a:p>
        </p:txBody>
      </p:sp>
      <p:sp>
        <p:nvSpPr>
          <p:cNvPr id="3" name="标题 2"/>
          <p:cNvSpPr>
            <a:spLocks noGrp="1"/>
          </p:cNvSpPr>
          <p:nvPr>
            <p:ph type="title"/>
          </p:nvPr>
        </p:nvSpPr>
        <p:spPr/>
        <p:txBody>
          <a:bodyPr>
            <a:normAutofit/>
          </a:bodyPr>
          <a:lstStyle/>
          <a:p>
            <a:pPr eaLnBrk="1" hangingPunct="1">
              <a:defRPr/>
            </a:pPr>
            <a:r>
              <a:rPr lang="en-US" altLang="zh-CN" dirty="0">
                <a:effectLst/>
              </a:rPr>
              <a:t>Secure </a:t>
            </a:r>
            <a:r>
              <a:rPr lang="zh-CN" altLang="en-US" dirty="0">
                <a:effectLst/>
              </a:rPr>
              <a:t>安全</a:t>
            </a:r>
          </a:p>
        </p:txBody>
      </p:sp>
      <p:sp>
        <p:nvSpPr>
          <p:cNvPr id="4" name="灯片编号占位符 3"/>
          <p:cNvSpPr>
            <a:spLocks noGrp="1"/>
          </p:cNvSpPr>
          <p:nvPr>
            <p:ph type="sldNum" sz="quarter" idx="12"/>
          </p:nvPr>
        </p:nvSpPr>
        <p:spPr/>
        <p:txBody>
          <a:bodyPr/>
          <a:lstStyle/>
          <a:p>
            <a:pPr>
              <a:defRPr/>
            </a:pPr>
            <a:fld id="{E28DEBC3-1759-460D-B464-F78DA70F522B}" type="slidenum">
              <a:rPr lang="zh-CN" altLang="en-US" smtClean="0"/>
              <a:pPr>
                <a:defRPr/>
              </a:pPr>
              <a:t>13</a:t>
            </a:fld>
            <a:endParaRPr lang="zh-CN" altLang="en-US"/>
          </a:p>
        </p:txBody>
      </p:sp>
      <p:pic>
        <p:nvPicPr>
          <p:cNvPr id="2" name="图片 1"/>
          <p:cNvPicPr>
            <a:picLocks noChangeAspect="1"/>
          </p:cNvPicPr>
          <p:nvPr/>
        </p:nvPicPr>
        <p:blipFill>
          <a:blip r:embed="rId2"/>
          <a:stretch>
            <a:fillRect/>
          </a:stretch>
        </p:blipFill>
        <p:spPr>
          <a:xfrm>
            <a:off x="2915816" y="4429125"/>
            <a:ext cx="3686175" cy="2162175"/>
          </a:xfrm>
          <a:prstGeom prst="rect">
            <a:avLst/>
          </a:prstGeom>
        </p:spPr>
      </p:pic>
      <p:sp>
        <p:nvSpPr>
          <p:cNvPr id="5" name="矩形 4"/>
          <p:cNvSpPr/>
          <p:nvPr/>
        </p:nvSpPr>
        <p:spPr>
          <a:xfrm>
            <a:off x="6372200" y="5373216"/>
            <a:ext cx="1695721" cy="369332"/>
          </a:xfrm>
          <a:prstGeom prst="rect">
            <a:avLst/>
          </a:prstGeom>
        </p:spPr>
        <p:txBody>
          <a:bodyPr wrap="none">
            <a:spAutoFit/>
          </a:bodyPr>
          <a:lstStyle/>
          <a:p>
            <a:r>
              <a:rPr lang="en-US" altLang="zh-CN" b="1" i="0" dirty="0" smtClean="0">
                <a:solidFill>
                  <a:srgbClr val="000000"/>
                </a:solidFill>
                <a:effectLst/>
                <a:latin typeface="Arial" panose="020B0604020202020204" pitchFamily="34" charset="0"/>
              </a:rPr>
              <a:t>JAVA</a:t>
            </a:r>
            <a:r>
              <a:rPr lang="zh-CN" altLang="en-US" b="1" i="0" dirty="0" smtClean="0">
                <a:solidFill>
                  <a:srgbClr val="000000"/>
                </a:solidFill>
                <a:effectLst/>
                <a:latin typeface="Arial" panose="020B0604020202020204" pitchFamily="34" charset="0"/>
              </a:rPr>
              <a:t>安全模型</a:t>
            </a:r>
            <a:endParaRPr lang="zh-CN" altLang="en-US" b="1" i="0" dirty="0">
              <a:solidFill>
                <a:srgbClr val="000000"/>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内容占位符 1"/>
          <p:cNvSpPr>
            <a:spLocks noGrp="1"/>
          </p:cNvSpPr>
          <p:nvPr>
            <p:ph idx="1"/>
          </p:nvPr>
        </p:nvSpPr>
        <p:spPr/>
        <p:txBody>
          <a:bodyPr/>
          <a:lstStyle/>
          <a:p>
            <a:pPr eaLnBrk="1" hangingPunct="1"/>
            <a:r>
              <a:rPr lang="en-US" altLang="zh-CN" dirty="0" smtClean="0"/>
              <a:t>Java</a:t>
            </a:r>
            <a:r>
              <a:rPr lang="zh-CN" altLang="en-US" dirty="0" smtClean="0"/>
              <a:t>解释器生成与体系结构无关的字节码指令，只要安装了</a:t>
            </a:r>
            <a:r>
              <a:rPr lang="en-US" altLang="zh-CN" dirty="0" smtClean="0"/>
              <a:t>Java</a:t>
            </a:r>
            <a:r>
              <a:rPr lang="zh-CN" altLang="en-US" dirty="0" smtClean="0"/>
              <a:t>运行时系统，</a:t>
            </a:r>
            <a:r>
              <a:rPr lang="en-US" altLang="zh-CN" dirty="0" smtClean="0"/>
              <a:t>Java</a:t>
            </a:r>
            <a:r>
              <a:rPr lang="zh-CN" altLang="en-US" dirty="0" smtClean="0"/>
              <a:t>程序就可在任意处理器上运行。这些字节码指令对应于</a:t>
            </a:r>
            <a:r>
              <a:rPr lang="en-US" altLang="zh-CN" dirty="0" smtClean="0"/>
              <a:t>Java</a:t>
            </a:r>
            <a:r>
              <a:rPr lang="zh-CN" altLang="en-US" dirty="0" smtClean="0"/>
              <a:t>虚拟机中的表示，</a:t>
            </a:r>
            <a:r>
              <a:rPr lang="en-US" altLang="zh-CN" dirty="0" smtClean="0"/>
              <a:t>Java</a:t>
            </a:r>
            <a:r>
              <a:rPr lang="zh-CN" altLang="en-US" dirty="0" smtClean="0"/>
              <a:t>解释器得到字节码后，对它进行转换，使之能够在不同的平台运行。</a:t>
            </a:r>
          </a:p>
        </p:txBody>
      </p:sp>
      <p:sp>
        <p:nvSpPr>
          <p:cNvPr id="3" name="标题 2"/>
          <p:cNvSpPr>
            <a:spLocks noGrp="1"/>
          </p:cNvSpPr>
          <p:nvPr>
            <p:ph type="title"/>
          </p:nvPr>
        </p:nvSpPr>
        <p:spPr/>
        <p:txBody>
          <a:bodyPr>
            <a:normAutofit/>
          </a:bodyPr>
          <a:lstStyle/>
          <a:p>
            <a:pPr eaLnBrk="1" hangingPunct="1">
              <a:defRPr/>
            </a:pPr>
            <a:r>
              <a:rPr lang="en-US" altLang="zh-CN" dirty="0">
                <a:effectLst/>
              </a:rPr>
              <a:t>Architecture-neutral </a:t>
            </a:r>
            <a:r>
              <a:rPr lang="zh-CN" altLang="en-US" dirty="0">
                <a:effectLst/>
              </a:rPr>
              <a:t>平台无关</a:t>
            </a:r>
          </a:p>
        </p:txBody>
      </p:sp>
      <p:sp>
        <p:nvSpPr>
          <p:cNvPr id="4" name="灯片编号占位符 3"/>
          <p:cNvSpPr>
            <a:spLocks noGrp="1"/>
          </p:cNvSpPr>
          <p:nvPr>
            <p:ph type="sldNum" sz="quarter" idx="12"/>
          </p:nvPr>
        </p:nvSpPr>
        <p:spPr/>
        <p:txBody>
          <a:bodyPr/>
          <a:lstStyle/>
          <a:p>
            <a:pPr>
              <a:defRPr/>
            </a:pPr>
            <a:fld id="{DF481B7F-FF13-42E5-A861-D565B1FB28D2}" type="slidenum">
              <a:rPr lang="zh-CN" altLang="en-US" smtClean="0"/>
              <a:pPr>
                <a:defRPr/>
              </a:pPr>
              <a:t>14</a:t>
            </a:fld>
            <a:endParaRPr lang="zh-CN" alt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3"/>
          <p:cNvSpPr>
            <a:spLocks noGrp="1" noChangeArrowheads="1"/>
          </p:cNvSpPr>
          <p:nvPr>
            <p:ph idx="1"/>
          </p:nvPr>
        </p:nvSpPr>
        <p:spPr/>
        <p:txBody>
          <a:bodyPr/>
          <a:lstStyle/>
          <a:p>
            <a:pPr marL="0" indent="723900" eaLnBrk="1" hangingPunct="1">
              <a:buFont typeface="Wingdings" panose="05000000000000000000" pitchFamily="2" charset="2"/>
              <a:buNone/>
            </a:pPr>
            <a:r>
              <a:rPr lang="zh-CN" altLang="zh-CN" sz="2800" smtClean="0"/>
              <a:t>Java程序具有与体系结构无关的特性</a:t>
            </a:r>
            <a:r>
              <a:rPr lang="zh-CN" altLang="en-US" sz="2800" smtClean="0"/>
              <a:t>，</a:t>
            </a:r>
            <a:r>
              <a:rPr lang="en-US" altLang="zh-CN" sz="2800" smtClean="0"/>
              <a:t>Java</a:t>
            </a:r>
            <a:r>
              <a:rPr lang="zh-CN" altLang="en-US" sz="2800" smtClean="0"/>
              <a:t>程序运行在</a:t>
            </a:r>
            <a:r>
              <a:rPr lang="en-US" altLang="zh-CN" sz="2800" smtClean="0">
                <a:solidFill>
                  <a:srgbClr val="FF0000"/>
                </a:solidFill>
              </a:rPr>
              <a:t>Java</a:t>
            </a:r>
            <a:r>
              <a:rPr lang="zh-CN" altLang="en-US" sz="2800" smtClean="0">
                <a:solidFill>
                  <a:srgbClr val="FF0000"/>
                </a:solidFill>
              </a:rPr>
              <a:t>虚拟机</a:t>
            </a:r>
            <a:r>
              <a:rPr lang="zh-CN" altLang="en-US" sz="2800" smtClean="0"/>
              <a:t>上</a:t>
            </a:r>
            <a:r>
              <a:rPr lang="zh-CN" altLang="zh-CN" sz="2800" smtClean="0"/>
              <a:t>。这一特征使Java程序可以方便地移植到网络的不同机器。同时，Java的类库中也实现了针对不同平台的接口，使这些类库可以移植。</a:t>
            </a:r>
          </a:p>
        </p:txBody>
      </p:sp>
      <p:sp>
        <p:nvSpPr>
          <p:cNvPr id="18434" name="Rectangle 2"/>
          <p:cNvSpPr>
            <a:spLocks noGrp="1" noChangeArrowheads="1"/>
          </p:cNvSpPr>
          <p:nvPr>
            <p:ph type="title"/>
          </p:nvPr>
        </p:nvSpPr>
        <p:spPr/>
        <p:txBody>
          <a:bodyPr>
            <a:normAutofit/>
          </a:bodyPr>
          <a:lstStyle/>
          <a:p>
            <a:pPr eaLnBrk="1" hangingPunct="1">
              <a:defRPr/>
            </a:pPr>
            <a:r>
              <a:rPr lang="en-US" altLang="zh-CN" dirty="0">
                <a:effectLst/>
              </a:rPr>
              <a:t>Portable </a:t>
            </a:r>
            <a:r>
              <a:rPr lang="zh-CN" altLang="en-US" dirty="0">
                <a:effectLst/>
              </a:rPr>
              <a:t>可移植</a:t>
            </a:r>
            <a:endParaRPr lang="zh-CN" dirty="0">
              <a:effectLst/>
            </a:endParaRPr>
          </a:p>
        </p:txBody>
      </p:sp>
      <p:sp>
        <p:nvSpPr>
          <p:cNvPr id="2" name="灯片编号占位符 1"/>
          <p:cNvSpPr>
            <a:spLocks noGrp="1"/>
          </p:cNvSpPr>
          <p:nvPr>
            <p:ph type="sldNum" sz="quarter" idx="12"/>
          </p:nvPr>
        </p:nvSpPr>
        <p:spPr/>
        <p:txBody>
          <a:bodyPr/>
          <a:lstStyle/>
          <a:p>
            <a:pPr>
              <a:defRPr/>
            </a:pPr>
            <a:fld id="{8DD8E9FA-B8E8-41B3-BE92-BF01C2A60419}" type="slidenum">
              <a:rPr lang="zh-CN" altLang="en-US" smtClean="0"/>
              <a:pPr>
                <a:defRPr/>
              </a:pPr>
              <a:t>15</a:t>
            </a:fld>
            <a:endParaRPr lang="zh-CN" alt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3"/>
          <p:cNvSpPr>
            <a:spLocks noGrp="1" noChangeArrowheads="1"/>
          </p:cNvSpPr>
          <p:nvPr>
            <p:ph idx="1"/>
          </p:nvPr>
        </p:nvSpPr>
        <p:spPr/>
        <p:txBody>
          <a:bodyPr/>
          <a:lstStyle/>
          <a:p>
            <a:pPr marL="0" indent="723900" eaLnBrk="1" hangingPunct="1">
              <a:buFont typeface="Wingdings" panose="05000000000000000000" pitchFamily="2" charset="2"/>
              <a:buNone/>
            </a:pPr>
            <a:r>
              <a:rPr lang="zh-CN" altLang="zh-CN" sz="2800" smtClean="0"/>
              <a:t>由于Java程序是可解释的，字节码不是直接由系统执行，而是在解释器中运行，所以它的速度比多数交互式应用程序提高了很多。</a:t>
            </a:r>
          </a:p>
        </p:txBody>
      </p:sp>
      <p:sp>
        <p:nvSpPr>
          <p:cNvPr id="23554" name="Rectangle 2"/>
          <p:cNvSpPr>
            <a:spLocks noGrp="1" noChangeArrowheads="1"/>
          </p:cNvSpPr>
          <p:nvPr>
            <p:ph type="title"/>
          </p:nvPr>
        </p:nvSpPr>
        <p:spPr/>
        <p:txBody>
          <a:bodyPr>
            <a:normAutofit/>
          </a:bodyPr>
          <a:lstStyle/>
          <a:p>
            <a:pPr eaLnBrk="1" hangingPunct="1">
              <a:defRPr/>
            </a:pPr>
            <a:r>
              <a:rPr lang="en-US" altLang="zh-CN" dirty="0">
                <a:effectLst/>
              </a:rPr>
              <a:t>High Performance </a:t>
            </a:r>
            <a:r>
              <a:rPr lang="zh-CN" altLang="en-US" dirty="0">
                <a:effectLst/>
              </a:rPr>
              <a:t>高性能</a:t>
            </a:r>
            <a:endParaRPr lang="zh-CN" dirty="0">
              <a:effectLst/>
            </a:endParaRPr>
          </a:p>
        </p:txBody>
      </p:sp>
      <p:sp>
        <p:nvSpPr>
          <p:cNvPr id="2" name="灯片编号占位符 1"/>
          <p:cNvSpPr>
            <a:spLocks noGrp="1"/>
          </p:cNvSpPr>
          <p:nvPr>
            <p:ph type="sldNum" sz="quarter" idx="12"/>
          </p:nvPr>
        </p:nvSpPr>
        <p:spPr/>
        <p:txBody>
          <a:bodyPr/>
          <a:lstStyle/>
          <a:p>
            <a:pPr>
              <a:defRPr/>
            </a:pPr>
            <a:fld id="{49871EF4-7499-46DD-A8B4-DC95E3828C2D}" type="slidenum">
              <a:rPr lang="zh-CN" altLang="en-US" smtClean="0"/>
              <a:pPr>
                <a:defRPr/>
              </a:pPr>
              <a:t>16</a:t>
            </a:fld>
            <a:endParaRPr lang="zh-CN" alt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3"/>
          <p:cNvSpPr>
            <a:spLocks noGrp="1" noChangeArrowheads="1"/>
          </p:cNvSpPr>
          <p:nvPr>
            <p:ph idx="1"/>
          </p:nvPr>
        </p:nvSpPr>
        <p:spPr/>
        <p:txBody>
          <a:bodyPr/>
          <a:lstStyle/>
          <a:p>
            <a:pPr marL="0" indent="723900" eaLnBrk="1" hangingPunct="1">
              <a:buFont typeface="Wingdings" panose="05000000000000000000" pitchFamily="2" charset="2"/>
              <a:buNone/>
            </a:pPr>
            <a:r>
              <a:rPr lang="en-US" altLang="zh-CN" sz="2800" smtClean="0"/>
              <a:t>Java</a:t>
            </a:r>
            <a:r>
              <a:rPr lang="zh-CN" altLang="en-US" sz="2800" smtClean="0"/>
              <a:t>是</a:t>
            </a:r>
            <a:r>
              <a:rPr lang="zh-CN" altLang="en-US" sz="2800" smtClean="0">
                <a:solidFill>
                  <a:srgbClr val="FF0000"/>
                </a:solidFill>
              </a:rPr>
              <a:t>解释型</a:t>
            </a:r>
            <a:r>
              <a:rPr lang="zh-CN" altLang="en-US" sz="2800" smtClean="0"/>
              <a:t>语言，</a:t>
            </a:r>
            <a:r>
              <a:rPr lang="zh-CN" altLang="zh-CN" sz="2800" smtClean="0"/>
              <a:t>运行Java程序需要解释器。Java解释器能直接对Java字节码进行解释执行。字节代码独立于机器，它本身携带了许多编译时信息，使得连接过程更加简单，因此可以在任何有Java解释器的机器上运行。</a:t>
            </a:r>
          </a:p>
          <a:p>
            <a:pPr marL="0" indent="723900" eaLnBrk="1" hangingPunct="1">
              <a:buFont typeface="Wingdings" panose="05000000000000000000" pitchFamily="2" charset="2"/>
              <a:buNone/>
            </a:pPr>
            <a:endParaRPr lang="zh-CN" altLang="zh-CN" sz="2800" smtClean="0"/>
          </a:p>
        </p:txBody>
      </p:sp>
      <p:sp>
        <p:nvSpPr>
          <p:cNvPr id="20482" name="Rectangle 2"/>
          <p:cNvSpPr>
            <a:spLocks noGrp="1" noChangeArrowheads="1"/>
          </p:cNvSpPr>
          <p:nvPr>
            <p:ph type="title"/>
          </p:nvPr>
        </p:nvSpPr>
        <p:spPr/>
        <p:txBody>
          <a:bodyPr>
            <a:normAutofit/>
          </a:bodyPr>
          <a:lstStyle/>
          <a:p>
            <a:pPr eaLnBrk="1" hangingPunct="1">
              <a:defRPr/>
            </a:pPr>
            <a:r>
              <a:rPr lang="en-US" altLang="zh-CN" dirty="0">
                <a:effectLst/>
              </a:rPr>
              <a:t>Interpreted </a:t>
            </a:r>
            <a:r>
              <a:rPr lang="zh-CN" dirty="0">
                <a:effectLst/>
              </a:rPr>
              <a:t>解释器通用性</a:t>
            </a:r>
          </a:p>
        </p:txBody>
      </p:sp>
      <p:sp>
        <p:nvSpPr>
          <p:cNvPr id="2" name="灯片编号占位符 1"/>
          <p:cNvSpPr>
            <a:spLocks noGrp="1"/>
          </p:cNvSpPr>
          <p:nvPr>
            <p:ph type="sldNum" sz="quarter" idx="12"/>
          </p:nvPr>
        </p:nvSpPr>
        <p:spPr/>
        <p:txBody>
          <a:bodyPr/>
          <a:lstStyle/>
          <a:p>
            <a:pPr>
              <a:defRPr/>
            </a:pPr>
            <a:fld id="{25F0E25F-B55E-406C-A596-FDD8503C6345}" type="slidenum">
              <a:rPr lang="zh-CN" altLang="en-US" smtClean="0"/>
              <a:pPr>
                <a:defRPr/>
              </a:pPr>
              <a:t>17</a:t>
            </a:fld>
            <a:endParaRPr lang="zh-CN" alt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p:cNvSpPr>
            <a:spLocks noGrp="1" noChangeArrowheads="1"/>
          </p:cNvSpPr>
          <p:nvPr>
            <p:ph idx="1"/>
          </p:nvPr>
        </p:nvSpPr>
        <p:spPr/>
        <p:txBody>
          <a:bodyPr/>
          <a:lstStyle/>
          <a:p>
            <a:pPr marL="0" indent="723900" eaLnBrk="1" hangingPunct="1">
              <a:buFont typeface="Wingdings" panose="05000000000000000000" pitchFamily="2" charset="2"/>
              <a:buNone/>
            </a:pPr>
            <a:r>
              <a:rPr lang="zh-CN" altLang="zh-CN" sz="2800" smtClean="0"/>
              <a:t>多线程是程序同时执行多个任务的一种功能。多线程机制能够使应用程序并行执行多项任务，而且同步机制保证了各线程对共享数据的正确操作。使用多线程，程序设计人员可以用不同的线程完成特定的行为，使程序具有更好的交互能力和实时运行能力。</a:t>
            </a:r>
          </a:p>
        </p:txBody>
      </p:sp>
      <p:sp>
        <p:nvSpPr>
          <p:cNvPr id="22530" name="Rectangle 2"/>
          <p:cNvSpPr>
            <a:spLocks noGrp="1" noChangeArrowheads="1"/>
          </p:cNvSpPr>
          <p:nvPr>
            <p:ph type="title"/>
          </p:nvPr>
        </p:nvSpPr>
        <p:spPr/>
        <p:txBody>
          <a:bodyPr>
            <a:normAutofit/>
          </a:bodyPr>
          <a:lstStyle/>
          <a:p>
            <a:pPr eaLnBrk="1" hangingPunct="1">
              <a:defRPr/>
            </a:pPr>
            <a:r>
              <a:rPr lang="en-US" altLang="zh-CN" dirty="0">
                <a:effectLst/>
              </a:rPr>
              <a:t>Threaded </a:t>
            </a:r>
            <a:r>
              <a:rPr lang="zh-CN" altLang="en-US" dirty="0">
                <a:effectLst/>
              </a:rPr>
              <a:t>多线程</a:t>
            </a:r>
            <a:endParaRPr lang="zh-CN" dirty="0">
              <a:effectLst/>
            </a:endParaRPr>
          </a:p>
        </p:txBody>
      </p:sp>
      <p:sp>
        <p:nvSpPr>
          <p:cNvPr id="2" name="灯片编号占位符 1"/>
          <p:cNvSpPr>
            <a:spLocks noGrp="1"/>
          </p:cNvSpPr>
          <p:nvPr>
            <p:ph type="sldNum" sz="quarter" idx="12"/>
          </p:nvPr>
        </p:nvSpPr>
        <p:spPr/>
        <p:txBody>
          <a:bodyPr/>
          <a:lstStyle/>
          <a:p>
            <a:pPr>
              <a:defRPr/>
            </a:pPr>
            <a:fld id="{E6658168-C856-4E8B-BED3-90757E70070F}" type="slidenum">
              <a:rPr lang="zh-CN" altLang="en-US" smtClean="0"/>
              <a:pPr>
                <a:defRPr/>
              </a:pPr>
              <a:t>18</a:t>
            </a:fld>
            <a:endParaRPr lang="zh-CN" altLang="en-US"/>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7704" y="3989448"/>
            <a:ext cx="5004668" cy="2784415"/>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内容占位符 1"/>
          <p:cNvSpPr>
            <a:spLocks noGrp="1"/>
          </p:cNvSpPr>
          <p:nvPr>
            <p:ph idx="1"/>
          </p:nvPr>
        </p:nvSpPr>
        <p:spPr/>
        <p:txBody>
          <a:bodyPr/>
          <a:lstStyle/>
          <a:p>
            <a:pPr eaLnBrk="1" hangingPunct="1"/>
            <a:r>
              <a:rPr lang="en-US" altLang="zh-CN" smtClean="0"/>
              <a:t>Java</a:t>
            </a:r>
            <a:r>
              <a:rPr lang="zh-CN" altLang="en-US" smtClean="0"/>
              <a:t>的设计使它适合于一个不断发展的环境。在类库中可以自由地加入新的方法和实例变量而不会影响用户程序的执行。并且</a:t>
            </a:r>
            <a:r>
              <a:rPr lang="en-US" altLang="zh-CN" smtClean="0"/>
              <a:t>Java</a:t>
            </a:r>
            <a:r>
              <a:rPr lang="zh-CN" altLang="en-US" smtClean="0"/>
              <a:t>通过接口来支持多重继承，使之比严格的类继承具有更灵活的方式和扩展性。</a:t>
            </a:r>
          </a:p>
        </p:txBody>
      </p:sp>
      <p:sp>
        <p:nvSpPr>
          <p:cNvPr id="3" name="标题 2"/>
          <p:cNvSpPr>
            <a:spLocks noGrp="1"/>
          </p:cNvSpPr>
          <p:nvPr>
            <p:ph type="title"/>
          </p:nvPr>
        </p:nvSpPr>
        <p:spPr/>
        <p:txBody>
          <a:bodyPr>
            <a:normAutofit/>
          </a:bodyPr>
          <a:lstStyle/>
          <a:p>
            <a:pPr eaLnBrk="1" hangingPunct="1">
              <a:defRPr/>
            </a:pPr>
            <a:r>
              <a:rPr lang="en-US" altLang="zh-CN" dirty="0">
                <a:effectLst/>
              </a:rPr>
              <a:t>Dynamic </a:t>
            </a:r>
            <a:r>
              <a:rPr lang="zh-CN" altLang="en-US" dirty="0">
                <a:effectLst/>
              </a:rPr>
              <a:t>动态性</a:t>
            </a:r>
          </a:p>
        </p:txBody>
      </p:sp>
      <p:sp>
        <p:nvSpPr>
          <p:cNvPr id="4" name="灯片编号占位符 3"/>
          <p:cNvSpPr>
            <a:spLocks noGrp="1"/>
          </p:cNvSpPr>
          <p:nvPr>
            <p:ph type="sldNum" sz="quarter" idx="12"/>
          </p:nvPr>
        </p:nvSpPr>
        <p:spPr/>
        <p:txBody>
          <a:bodyPr/>
          <a:lstStyle/>
          <a:p>
            <a:pPr>
              <a:defRPr/>
            </a:pPr>
            <a:fld id="{CD2CB1A3-C909-4601-AC16-8D8DFE1E55EA}" type="slidenum">
              <a:rPr lang="zh-CN" altLang="en-US" smtClean="0"/>
              <a:pPr>
                <a:defRPr/>
              </a:pPr>
              <a:t>19</a:t>
            </a:fld>
            <a:endParaRPr lang="zh-CN" alt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ABD6CA33-6100-4796-95C2-6676DD15ACF8}" type="slidenum">
              <a:rPr lang="zh-CN" altLang="en-US" smtClean="0"/>
              <a:pPr>
                <a:defRPr/>
              </a:pPr>
              <a:t>2</a:t>
            </a:fld>
            <a:endParaRPr lang="zh-CN" altLang="en-US"/>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4570" y="0"/>
            <a:ext cx="4594860" cy="6858000"/>
          </a:xfrm>
          <a:prstGeom prst="rect">
            <a:avLst/>
          </a:prstGeom>
        </p:spPr>
      </p:pic>
    </p:spTree>
    <p:extLst>
      <p:ext uri="{BB962C8B-B14F-4D97-AF65-F5344CB8AC3E}">
        <p14:creationId xmlns:p14="http://schemas.microsoft.com/office/powerpoint/2010/main" val="24318523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pPr eaLnBrk="1" hangingPunct="1"/>
            <a:r>
              <a:rPr lang="zh-CN" altLang="en-US" dirty="0" smtClean="0"/>
              <a:t>企业应用的成熟平台</a:t>
            </a:r>
            <a:endParaRPr lang="en-US" altLang="zh-CN" dirty="0" smtClean="0"/>
          </a:p>
          <a:p>
            <a:pPr lvl="1" eaLnBrk="1" hangingPunct="1"/>
            <a:r>
              <a:rPr lang="en-US" altLang="zh-CN" dirty="0" smtClean="0"/>
              <a:t>Java</a:t>
            </a:r>
            <a:r>
              <a:rPr lang="zh-CN" altLang="en-US" dirty="0" smtClean="0"/>
              <a:t>技术深受企业青睐，市场份额在同类技术中最大</a:t>
            </a:r>
            <a:endParaRPr lang="en-US" altLang="zh-CN" dirty="0" smtClean="0"/>
          </a:p>
          <a:p>
            <a:pPr lvl="1" eaLnBrk="1" hangingPunct="1"/>
            <a:r>
              <a:rPr lang="en-US" altLang="zh-CN" dirty="0" smtClean="0"/>
              <a:t>Java</a:t>
            </a:r>
            <a:r>
              <a:rPr lang="zh-CN" altLang="en-US" dirty="0" smtClean="0"/>
              <a:t>开放标准，供应商众多</a:t>
            </a:r>
            <a:endParaRPr lang="en-US" altLang="zh-CN" dirty="0" smtClean="0"/>
          </a:p>
          <a:p>
            <a:pPr lvl="1" eaLnBrk="1" hangingPunct="1"/>
            <a:r>
              <a:rPr lang="zh-CN" altLang="en-US" dirty="0" smtClean="0"/>
              <a:t>应用服务器、工具与构件一应俱全</a:t>
            </a:r>
            <a:endParaRPr lang="en-US" altLang="zh-CN" dirty="0" smtClean="0"/>
          </a:p>
          <a:p>
            <a:pPr eaLnBrk="1" hangingPunct="1"/>
            <a:r>
              <a:rPr lang="zh-CN" altLang="en-US" dirty="0" smtClean="0"/>
              <a:t>开放的</a:t>
            </a:r>
            <a:r>
              <a:rPr lang="en-US" altLang="zh-CN" dirty="0" smtClean="0"/>
              <a:t>Java</a:t>
            </a:r>
            <a:r>
              <a:rPr lang="zh-CN" altLang="en-US" dirty="0" smtClean="0"/>
              <a:t>社团</a:t>
            </a:r>
            <a:endParaRPr lang="en-US" altLang="zh-CN" dirty="0" smtClean="0"/>
          </a:p>
          <a:p>
            <a:pPr lvl="1" eaLnBrk="1" hangingPunct="1"/>
            <a:r>
              <a:rPr lang="en-US" altLang="zh-CN" dirty="0" smtClean="0"/>
              <a:t>Java Community Process</a:t>
            </a:r>
          </a:p>
          <a:p>
            <a:pPr eaLnBrk="1" hangingPunct="1"/>
            <a:r>
              <a:rPr lang="zh-CN" altLang="en-US" dirty="0" smtClean="0"/>
              <a:t>开源组织或者非盈利机构的支持</a:t>
            </a:r>
            <a:endParaRPr lang="en-US" altLang="zh-CN" dirty="0" smtClean="0"/>
          </a:p>
          <a:p>
            <a:pPr lvl="1" eaLnBrk="1" hangingPunct="1"/>
            <a:r>
              <a:rPr lang="en-US" altLang="zh-CN" dirty="0" smtClean="0"/>
              <a:t>JUnit</a:t>
            </a:r>
            <a:r>
              <a:rPr lang="zh-CN" altLang="en-US" dirty="0" smtClean="0"/>
              <a:t>、</a:t>
            </a:r>
            <a:r>
              <a:rPr lang="en-US" altLang="zh-CN" dirty="0" smtClean="0"/>
              <a:t>Tomcat</a:t>
            </a:r>
            <a:r>
              <a:rPr lang="zh-CN" altLang="en-US" dirty="0" smtClean="0"/>
              <a:t>、</a:t>
            </a:r>
            <a:r>
              <a:rPr lang="en-US" altLang="zh-CN" dirty="0" smtClean="0"/>
              <a:t>Struts</a:t>
            </a:r>
            <a:r>
              <a:rPr lang="zh-CN" altLang="en-US" dirty="0" smtClean="0"/>
              <a:t>、</a:t>
            </a:r>
            <a:r>
              <a:rPr lang="en-US" altLang="zh-CN" dirty="0" err="1" smtClean="0"/>
              <a:t>JBoss</a:t>
            </a:r>
            <a:r>
              <a:rPr lang="zh-CN" altLang="en-US" dirty="0" smtClean="0"/>
              <a:t>、</a:t>
            </a:r>
            <a:r>
              <a:rPr lang="en-US" altLang="zh-CN" dirty="0" smtClean="0"/>
              <a:t>Eclipse</a:t>
            </a:r>
            <a:r>
              <a:rPr lang="zh-CN" altLang="en-US" dirty="0" smtClean="0"/>
              <a:t>、</a:t>
            </a:r>
            <a:r>
              <a:rPr lang="en-US" altLang="zh-CN" dirty="0" smtClean="0"/>
              <a:t>AJAX</a:t>
            </a:r>
            <a:r>
              <a:rPr lang="zh-CN" altLang="en-US" dirty="0" smtClean="0"/>
              <a:t>、 </a:t>
            </a:r>
            <a:r>
              <a:rPr lang="en-US" altLang="zh-CN" dirty="0" smtClean="0"/>
              <a:t>Hibernate</a:t>
            </a:r>
            <a:r>
              <a:rPr lang="zh-CN" altLang="en-US" dirty="0" smtClean="0"/>
              <a:t>、 </a:t>
            </a:r>
            <a:r>
              <a:rPr lang="en-US" altLang="zh-CN" dirty="0" smtClean="0"/>
              <a:t>JSF……</a:t>
            </a:r>
            <a:endParaRPr lang="zh-CN" altLang="en-US" dirty="0" smtClean="0"/>
          </a:p>
        </p:txBody>
      </p:sp>
      <p:sp>
        <p:nvSpPr>
          <p:cNvPr id="3" name="标题 2"/>
          <p:cNvSpPr>
            <a:spLocks noGrp="1"/>
          </p:cNvSpPr>
          <p:nvPr>
            <p:ph type="title"/>
          </p:nvPr>
        </p:nvSpPr>
        <p:spPr/>
        <p:txBody>
          <a:bodyPr/>
          <a:lstStyle/>
          <a:p>
            <a:pPr eaLnBrk="1" fontAlgn="auto" hangingPunct="1">
              <a:spcAft>
                <a:spcPts val="0"/>
              </a:spcAft>
              <a:defRPr/>
            </a:pPr>
            <a:r>
              <a:rPr lang="en-US" altLang="zh-CN" dirty="0" smtClean="0"/>
              <a:t>Java</a:t>
            </a:r>
            <a:r>
              <a:rPr lang="zh-CN" altLang="en-US" dirty="0" smtClean="0"/>
              <a:t>的优势</a:t>
            </a:r>
            <a:endParaRPr lang="zh-CN" altLang="en-US" dirty="0"/>
          </a:p>
        </p:txBody>
      </p:sp>
      <p:sp>
        <p:nvSpPr>
          <p:cNvPr id="4" name="矩形 3"/>
          <p:cNvSpPr/>
          <p:nvPr/>
        </p:nvSpPr>
        <p:spPr>
          <a:xfrm>
            <a:off x="2934372" y="2852936"/>
            <a:ext cx="3275256" cy="1015663"/>
          </a:xfrm>
          <a:prstGeom prst="rect">
            <a:avLst/>
          </a:prstGeom>
        </p:spPr>
        <p:txBody>
          <a:bodyPr wrap="none">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eaLnBrk="1" fontAlgn="auto" hangingPunct="1">
              <a:spcBef>
                <a:spcPts val="0"/>
              </a:spcBef>
              <a:spcAft>
                <a:spcPts val="0"/>
              </a:spcAft>
              <a:defRPr/>
            </a:pPr>
            <a:r>
              <a:rPr lang="zh-CN" altLang="en-US" sz="60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mn-lt"/>
                <a:ea typeface="+mn-ea"/>
              </a:rPr>
              <a:t>不要钱！</a:t>
            </a:r>
          </a:p>
        </p:txBody>
      </p:sp>
      <p:sp>
        <p:nvSpPr>
          <p:cNvPr id="28677" name="灯片编号占位符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79D63163-E286-43E5-A42B-AEB8F598F9C5}" type="slidenum">
              <a:rPr lang="zh-CN" altLang="en-US" sz="1000" smtClean="0"/>
              <a:pPr fontAlgn="base">
                <a:spcBef>
                  <a:spcPct val="0"/>
                </a:spcBef>
                <a:spcAft>
                  <a:spcPct val="0"/>
                </a:spcAft>
                <a:buClrTx/>
                <a:buSzTx/>
                <a:buFontTx/>
                <a:buNone/>
              </a:pPr>
              <a:t>20</a:t>
            </a:fld>
            <a:endParaRPr lang="zh-CN" altLang="en-US" sz="1000"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427984" y="2464260"/>
            <a:ext cx="3847728" cy="2559717"/>
          </a:xfrm>
          <a:prstGeom prst="rect">
            <a:avLst/>
          </a:prstGeom>
        </p:spPr>
      </p:pic>
      <p:sp>
        <p:nvSpPr>
          <p:cNvPr id="29698" name="内容占位符 1"/>
          <p:cNvSpPr>
            <a:spLocks noGrp="1"/>
          </p:cNvSpPr>
          <p:nvPr>
            <p:ph idx="1"/>
          </p:nvPr>
        </p:nvSpPr>
        <p:spPr>
          <a:xfrm>
            <a:off x="313184" y="1422588"/>
            <a:ext cx="8229600" cy="4525962"/>
          </a:xfrm>
        </p:spPr>
        <p:txBody>
          <a:bodyPr/>
          <a:lstStyle/>
          <a:p>
            <a:pPr eaLnBrk="1" hangingPunct="1"/>
            <a:r>
              <a:rPr lang="en-US" altLang="zh-CN" dirty="0"/>
              <a:t>Java Web</a:t>
            </a:r>
            <a:r>
              <a:rPr lang="zh-CN" altLang="en-US" dirty="0"/>
              <a:t>应用程序</a:t>
            </a:r>
          </a:p>
          <a:p>
            <a:pPr eaLnBrk="1" hangingPunct="1"/>
            <a:r>
              <a:rPr lang="zh-CN" altLang="en-US" dirty="0" smtClean="0"/>
              <a:t>服务器应用程序</a:t>
            </a:r>
            <a:endParaRPr lang="en-US" altLang="zh-CN" dirty="0" smtClean="0"/>
          </a:p>
          <a:p>
            <a:pPr eaLnBrk="1" hangingPunct="1"/>
            <a:r>
              <a:rPr lang="en-US" altLang="zh-CN" dirty="0"/>
              <a:t>Android</a:t>
            </a:r>
            <a:r>
              <a:rPr lang="zh-CN" altLang="en-US" dirty="0" smtClean="0"/>
              <a:t>应用</a:t>
            </a:r>
            <a:endParaRPr lang="en-US" altLang="zh-CN" dirty="0" smtClean="0"/>
          </a:p>
          <a:p>
            <a:pPr eaLnBrk="1" hangingPunct="1"/>
            <a:r>
              <a:rPr lang="zh-CN" altLang="en-US" dirty="0"/>
              <a:t>软件工具</a:t>
            </a:r>
          </a:p>
          <a:p>
            <a:pPr eaLnBrk="1" hangingPunct="1"/>
            <a:r>
              <a:rPr lang="zh-CN" altLang="en-US" dirty="0"/>
              <a:t>嵌入式空间</a:t>
            </a:r>
          </a:p>
          <a:p>
            <a:pPr eaLnBrk="1" hangingPunct="1"/>
            <a:r>
              <a:rPr lang="zh-CN" altLang="en-US" dirty="0"/>
              <a:t>大数据技术</a:t>
            </a:r>
          </a:p>
          <a:p>
            <a:pPr eaLnBrk="1" hangingPunct="1"/>
            <a:r>
              <a:rPr lang="en-US" altLang="zh-CN" dirty="0" smtClean="0"/>
              <a:t>………………</a:t>
            </a:r>
            <a:endParaRPr lang="zh-CN" altLang="en-US" dirty="0"/>
          </a:p>
          <a:p>
            <a:pPr eaLnBrk="1" hangingPunct="1"/>
            <a:endParaRPr lang="zh-CN" altLang="en-US" dirty="0" smtClean="0"/>
          </a:p>
        </p:txBody>
      </p:sp>
      <p:sp>
        <p:nvSpPr>
          <p:cNvPr id="3" name="标题 2"/>
          <p:cNvSpPr>
            <a:spLocks noGrp="1"/>
          </p:cNvSpPr>
          <p:nvPr>
            <p:ph type="title"/>
          </p:nvPr>
        </p:nvSpPr>
        <p:spPr/>
        <p:txBody>
          <a:bodyPr/>
          <a:lstStyle/>
          <a:p>
            <a:pPr eaLnBrk="1" fontAlgn="auto" hangingPunct="1">
              <a:spcAft>
                <a:spcPts val="0"/>
              </a:spcAft>
              <a:defRPr/>
            </a:pPr>
            <a:r>
              <a:rPr lang="en-US" altLang="zh-CN" dirty="0" smtClean="0"/>
              <a:t>Java</a:t>
            </a:r>
            <a:r>
              <a:rPr lang="zh-CN" altLang="en-US" dirty="0" smtClean="0"/>
              <a:t>的主要应用领域</a:t>
            </a:r>
            <a:endParaRPr lang="zh-CN" altLang="en-US" dirty="0"/>
          </a:p>
        </p:txBody>
      </p:sp>
      <p:sp>
        <p:nvSpPr>
          <p:cNvPr id="29700" name="灯片编号占位符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FE4FA8C8-BE61-4448-89FE-7E9AE8A714F9}" type="slidenum">
              <a:rPr lang="zh-CN" altLang="en-US" sz="1000" smtClean="0"/>
              <a:pPr fontAlgn="base">
                <a:spcBef>
                  <a:spcPct val="0"/>
                </a:spcBef>
                <a:spcAft>
                  <a:spcPct val="0"/>
                </a:spcAft>
                <a:buClrTx/>
                <a:buSzTx/>
                <a:buFontTx/>
                <a:buNone/>
              </a:pPr>
              <a:t>21</a:t>
            </a:fld>
            <a:endParaRPr lang="zh-CN" altLang="en-US" sz="1000" smtClean="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内容占位符 1"/>
          <p:cNvSpPr>
            <a:spLocks noGrp="1"/>
          </p:cNvSpPr>
          <p:nvPr>
            <p:ph idx="1"/>
          </p:nvPr>
        </p:nvSpPr>
        <p:spPr/>
        <p:txBody>
          <a:bodyPr/>
          <a:lstStyle/>
          <a:p>
            <a:pPr eaLnBrk="1" hangingPunct="1"/>
            <a:r>
              <a:rPr lang="zh-CN" altLang="en-US" dirty="0" smtClean="0"/>
              <a:t>与</a:t>
            </a:r>
            <a:r>
              <a:rPr lang="en-US" altLang="zh-CN" dirty="0" smtClean="0"/>
              <a:t>Java</a:t>
            </a:r>
            <a:r>
              <a:rPr lang="zh-CN" altLang="en-US" dirty="0" smtClean="0"/>
              <a:t>的相同点</a:t>
            </a:r>
            <a:endParaRPr lang="en-US" altLang="zh-CN" dirty="0" smtClean="0"/>
          </a:p>
          <a:p>
            <a:pPr lvl="1" eaLnBrk="1" hangingPunct="1"/>
            <a:r>
              <a:rPr lang="zh-CN" altLang="en-US" dirty="0" smtClean="0"/>
              <a:t>改进了</a:t>
            </a:r>
            <a:r>
              <a:rPr lang="en-US" altLang="zh-CN" dirty="0" smtClean="0"/>
              <a:t>C++</a:t>
            </a:r>
            <a:r>
              <a:rPr lang="zh-CN" altLang="en-US" dirty="0" smtClean="0"/>
              <a:t>的语法和语义</a:t>
            </a:r>
            <a:endParaRPr lang="en-US" altLang="zh-CN" dirty="0" smtClean="0"/>
          </a:p>
          <a:p>
            <a:pPr lvl="1" eaLnBrk="1" hangingPunct="1"/>
            <a:r>
              <a:rPr lang="zh-CN" altLang="en-US" dirty="0" smtClean="0"/>
              <a:t>摒弃了部分修饰符</a:t>
            </a:r>
            <a:endParaRPr lang="en-US" altLang="zh-CN" dirty="0" smtClean="0"/>
          </a:p>
          <a:p>
            <a:pPr lvl="1" eaLnBrk="1" hangingPunct="1"/>
            <a:r>
              <a:rPr lang="zh-CN" altLang="en-US" dirty="0" smtClean="0"/>
              <a:t>采用单继承和多接口的方案</a:t>
            </a:r>
            <a:endParaRPr lang="en-US" altLang="zh-CN" dirty="0" smtClean="0"/>
          </a:p>
          <a:p>
            <a:pPr lvl="1" eaLnBrk="1" hangingPunct="1"/>
            <a:r>
              <a:rPr lang="en-US" altLang="zh-CN" dirty="0" smtClean="0"/>
              <a:t>……</a:t>
            </a:r>
          </a:p>
          <a:p>
            <a:pPr eaLnBrk="1" hangingPunct="1"/>
            <a:r>
              <a:rPr lang="en-US" altLang="zh-CN" dirty="0" smtClean="0"/>
              <a:t>C#</a:t>
            </a:r>
            <a:r>
              <a:rPr lang="zh-CN" altLang="en-US" dirty="0" smtClean="0"/>
              <a:t>的优势</a:t>
            </a:r>
            <a:endParaRPr lang="en-US" altLang="zh-CN" dirty="0" smtClean="0"/>
          </a:p>
          <a:p>
            <a:pPr lvl="1" eaLnBrk="1" hangingPunct="1"/>
            <a:r>
              <a:rPr lang="en-US" altLang="zh-CN" dirty="0" smtClean="0"/>
              <a:t>VS</a:t>
            </a:r>
            <a:r>
              <a:rPr lang="zh-CN" altLang="en-US" dirty="0" smtClean="0"/>
              <a:t>平台极好地提高</a:t>
            </a:r>
            <a:r>
              <a:rPr lang="en-US" altLang="zh-CN" dirty="0" smtClean="0"/>
              <a:t>C#</a:t>
            </a:r>
            <a:r>
              <a:rPr lang="zh-CN" altLang="en-US" dirty="0" smtClean="0"/>
              <a:t>程序开发效率</a:t>
            </a:r>
            <a:endParaRPr lang="en-US" altLang="zh-CN" dirty="0" smtClean="0"/>
          </a:p>
          <a:p>
            <a:pPr lvl="1" eaLnBrk="1" hangingPunct="1"/>
            <a:r>
              <a:rPr lang="en-US" altLang="zh-CN" dirty="0" smtClean="0"/>
              <a:t>C#</a:t>
            </a:r>
            <a:r>
              <a:rPr lang="zh-CN" altLang="en-US" dirty="0" smtClean="0"/>
              <a:t>更适合创建</a:t>
            </a:r>
            <a:r>
              <a:rPr lang="en-US" altLang="zh-CN" dirty="0" smtClean="0"/>
              <a:t>Windows</a:t>
            </a:r>
            <a:r>
              <a:rPr lang="zh-CN" altLang="en-US" dirty="0" smtClean="0"/>
              <a:t>程序、服务等</a:t>
            </a:r>
            <a:endParaRPr lang="en-US" altLang="zh-CN" dirty="0" smtClean="0"/>
          </a:p>
          <a:p>
            <a:pPr lvl="1" eaLnBrk="1" hangingPunct="1"/>
            <a:endParaRPr lang="en-US" altLang="zh-CN" dirty="0" smtClean="0"/>
          </a:p>
          <a:p>
            <a:pPr lvl="1" eaLnBrk="1" hangingPunct="1"/>
            <a:endParaRPr lang="zh-CN" altLang="en-US" dirty="0" smtClean="0"/>
          </a:p>
        </p:txBody>
      </p:sp>
      <p:sp>
        <p:nvSpPr>
          <p:cNvPr id="3" name="标题 2"/>
          <p:cNvSpPr>
            <a:spLocks noGrp="1"/>
          </p:cNvSpPr>
          <p:nvPr>
            <p:ph type="title"/>
          </p:nvPr>
        </p:nvSpPr>
        <p:spPr/>
        <p:txBody>
          <a:bodyPr/>
          <a:lstStyle/>
          <a:p>
            <a:pPr eaLnBrk="1" fontAlgn="auto" hangingPunct="1">
              <a:spcAft>
                <a:spcPts val="0"/>
              </a:spcAft>
              <a:defRPr/>
            </a:pPr>
            <a:r>
              <a:rPr lang="en-US" altLang="zh-CN" dirty="0" smtClean="0"/>
              <a:t>Java</a:t>
            </a:r>
            <a:r>
              <a:rPr lang="zh-CN" altLang="en-US" dirty="0" smtClean="0"/>
              <a:t>的主要竞争对手</a:t>
            </a:r>
            <a:r>
              <a:rPr lang="en-US" altLang="zh-CN" dirty="0" smtClean="0"/>
              <a:t>——</a:t>
            </a:r>
            <a:r>
              <a:rPr lang="en-US" altLang="zh-CN" dirty="0"/>
              <a:t>C</a:t>
            </a:r>
            <a:r>
              <a:rPr lang="en-US" altLang="zh-CN" dirty="0" smtClean="0"/>
              <a:t>#</a:t>
            </a:r>
            <a:endParaRPr lang="zh-CN" altLang="en-US" dirty="0"/>
          </a:p>
        </p:txBody>
      </p:sp>
      <p:sp>
        <p:nvSpPr>
          <p:cNvPr id="30724" name="灯片编号占位符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4F6A73DA-A12A-4371-8B71-0DF30D5FE8DE}" type="slidenum">
              <a:rPr lang="zh-CN" altLang="en-US" sz="1000" smtClean="0"/>
              <a:pPr fontAlgn="base">
                <a:spcBef>
                  <a:spcPct val="0"/>
                </a:spcBef>
                <a:spcAft>
                  <a:spcPct val="0"/>
                </a:spcAft>
                <a:buClrTx/>
                <a:buSzTx/>
                <a:buFontTx/>
                <a:buNone/>
              </a:pPr>
              <a:t>22</a:t>
            </a:fld>
            <a:endParaRPr lang="zh-CN" altLang="en-US" sz="1000" smtClean="0"/>
          </a:p>
        </p:txBody>
      </p:sp>
      <p:pic>
        <p:nvPicPr>
          <p:cNvPr id="4" name="图片 3"/>
          <p:cNvPicPr>
            <a:picLocks noChangeAspect="1"/>
          </p:cNvPicPr>
          <p:nvPr/>
        </p:nvPicPr>
        <p:blipFill>
          <a:blip r:embed="rId3"/>
          <a:stretch>
            <a:fillRect/>
          </a:stretch>
        </p:blipFill>
        <p:spPr>
          <a:xfrm>
            <a:off x="5652120" y="1409679"/>
            <a:ext cx="2016224" cy="1947096"/>
          </a:xfrm>
          <a:prstGeom prst="rect">
            <a:avLst/>
          </a:prstGeom>
        </p:spPr>
      </p:pic>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内容占位符 1"/>
          <p:cNvSpPr>
            <a:spLocks noGrp="1"/>
          </p:cNvSpPr>
          <p:nvPr>
            <p:ph idx="1"/>
          </p:nvPr>
        </p:nvSpPr>
        <p:spPr/>
        <p:txBody>
          <a:bodyPr/>
          <a:lstStyle/>
          <a:p>
            <a:pPr eaLnBrk="1" hangingPunct="1"/>
            <a:r>
              <a:rPr lang="zh-CN" altLang="en-US" smtClean="0"/>
              <a:t>语言特性</a:t>
            </a:r>
            <a:endParaRPr lang="en-US" altLang="zh-CN" smtClean="0"/>
          </a:p>
          <a:p>
            <a:pPr lvl="1" eaLnBrk="1" hangingPunct="1"/>
            <a:r>
              <a:rPr lang="zh-CN" altLang="en-US" smtClean="0"/>
              <a:t>一种非常简洁的解释型语言</a:t>
            </a:r>
            <a:endParaRPr lang="en-US" altLang="zh-CN" smtClean="0"/>
          </a:p>
          <a:p>
            <a:pPr lvl="1" eaLnBrk="1" hangingPunct="1"/>
            <a:r>
              <a:rPr lang="zh-CN" altLang="en-US" smtClean="0"/>
              <a:t>一种纯面向对象语言</a:t>
            </a:r>
            <a:endParaRPr lang="en-US" altLang="zh-CN" smtClean="0"/>
          </a:p>
          <a:p>
            <a:pPr lvl="1" eaLnBrk="1" hangingPunct="1"/>
            <a:r>
              <a:rPr lang="zh-CN" altLang="en-US" smtClean="0"/>
              <a:t>完全跨平台</a:t>
            </a:r>
            <a:endParaRPr lang="en-US" altLang="zh-CN" smtClean="0"/>
          </a:p>
          <a:p>
            <a:pPr lvl="1" eaLnBrk="1" hangingPunct="1"/>
            <a:r>
              <a:rPr lang="zh-CN" altLang="en-US" smtClean="0"/>
              <a:t>弱类型语言</a:t>
            </a:r>
            <a:endParaRPr lang="en-US" altLang="zh-CN" smtClean="0"/>
          </a:p>
          <a:p>
            <a:pPr lvl="1" eaLnBrk="1" hangingPunct="1"/>
            <a:r>
              <a:rPr lang="en-US" altLang="zh-CN" smtClean="0"/>
              <a:t>……</a:t>
            </a:r>
          </a:p>
          <a:p>
            <a:pPr eaLnBrk="1" hangingPunct="1"/>
            <a:r>
              <a:rPr lang="zh-CN" altLang="en-US" smtClean="0"/>
              <a:t>应用框架</a:t>
            </a:r>
            <a:endParaRPr lang="en-US" altLang="zh-CN" smtClean="0"/>
          </a:p>
          <a:p>
            <a:pPr lvl="1" eaLnBrk="1" hangingPunct="1"/>
            <a:r>
              <a:rPr lang="zh-CN" altLang="en-US" smtClean="0"/>
              <a:t>拥有优秀的“一站式”</a:t>
            </a:r>
            <a:r>
              <a:rPr lang="en-US" altLang="zh-CN" smtClean="0"/>
              <a:t>MVC</a:t>
            </a:r>
            <a:r>
              <a:rPr lang="zh-CN" altLang="en-US" smtClean="0"/>
              <a:t>框架：</a:t>
            </a:r>
            <a:r>
              <a:rPr lang="en-US" altLang="zh-CN" smtClean="0"/>
              <a:t>Ruby On Rails</a:t>
            </a:r>
          </a:p>
          <a:p>
            <a:pPr eaLnBrk="1" hangingPunct="1"/>
            <a:r>
              <a:rPr lang="zh-CN" altLang="en-US" smtClean="0"/>
              <a:t>优势：</a:t>
            </a:r>
            <a:endParaRPr lang="en-US" altLang="zh-CN" smtClean="0"/>
          </a:p>
          <a:p>
            <a:pPr lvl="1" eaLnBrk="1" hangingPunct="1"/>
            <a:r>
              <a:rPr lang="zh-CN" altLang="en-US" smtClean="0"/>
              <a:t>简洁、易用，适合中小型应用</a:t>
            </a:r>
            <a:endParaRPr lang="en-US" altLang="zh-CN" smtClean="0"/>
          </a:p>
        </p:txBody>
      </p:sp>
      <p:sp>
        <p:nvSpPr>
          <p:cNvPr id="3" name="标题 2"/>
          <p:cNvSpPr>
            <a:spLocks noGrp="1"/>
          </p:cNvSpPr>
          <p:nvPr>
            <p:ph type="title"/>
          </p:nvPr>
        </p:nvSpPr>
        <p:spPr/>
        <p:txBody>
          <a:bodyPr/>
          <a:lstStyle/>
          <a:p>
            <a:pPr eaLnBrk="1" fontAlgn="auto" hangingPunct="1">
              <a:spcAft>
                <a:spcPts val="0"/>
              </a:spcAft>
              <a:defRPr/>
            </a:pPr>
            <a:r>
              <a:rPr lang="en-US" altLang="zh-CN" dirty="0"/>
              <a:t>Java</a:t>
            </a:r>
            <a:r>
              <a:rPr lang="zh-CN" altLang="en-US" dirty="0"/>
              <a:t>的主要竞争对手</a:t>
            </a:r>
            <a:r>
              <a:rPr lang="en-US" altLang="zh-CN" dirty="0"/>
              <a:t>—— Ruby</a:t>
            </a:r>
            <a:endParaRPr lang="zh-CN" altLang="en-US" dirty="0"/>
          </a:p>
        </p:txBody>
      </p:sp>
      <p:sp>
        <p:nvSpPr>
          <p:cNvPr id="31748" name="灯片编号占位符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E6E512CA-3B46-4CDF-B2C2-EB2FE50741CB}" type="slidenum">
              <a:rPr lang="zh-CN" altLang="en-US" sz="1000" smtClean="0"/>
              <a:pPr fontAlgn="base">
                <a:spcBef>
                  <a:spcPct val="0"/>
                </a:spcBef>
                <a:spcAft>
                  <a:spcPct val="0"/>
                </a:spcAft>
                <a:buClrTx/>
                <a:buSzTx/>
                <a:buFontTx/>
                <a:buNone/>
              </a:pPr>
              <a:t>23</a:t>
            </a:fld>
            <a:endParaRPr lang="zh-CN" altLang="en-US" sz="1000" smtClean="0"/>
          </a:p>
        </p:txBody>
      </p:sp>
      <p:pic>
        <p:nvPicPr>
          <p:cNvPr id="5" name="图片 4"/>
          <p:cNvPicPr>
            <a:picLocks noChangeAspect="1"/>
          </p:cNvPicPr>
          <p:nvPr/>
        </p:nvPicPr>
        <p:blipFill>
          <a:blip r:embed="rId2"/>
          <a:stretch>
            <a:fillRect/>
          </a:stretch>
        </p:blipFill>
        <p:spPr>
          <a:xfrm>
            <a:off x="6084168" y="1481138"/>
            <a:ext cx="2173610" cy="2516812"/>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3"/>
          <p:cNvSpPr>
            <a:spLocks noGrp="1" noChangeArrowheads="1"/>
          </p:cNvSpPr>
          <p:nvPr>
            <p:ph idx="1"/>
          </p:nvPr>
        </p:nvSpPr>
        <p:spPr/>
        <p:txBody>
          <a:bodyPr/>
          <a:lstStyle/>
          <a:p>
            <a:pPr eaLnBrk="1" hangingPunct="1">
              <a:defRPr/>
            </a:pPr>
            <a:r>
              <a:rPr lang="en-US" altLang="zh-CN" sz="3200" dirty="0" smtClean="0">
                <a:solidFill>
                  <a:srgbClr val="000000"/>
                </a:solidFill>
              </a:rPr>
              <a:t>Java</a:t>
            </a:r>
            <a:r>
              <a:rPr lang="zh-CN" altLang="en-US" sz="3200" dirty="0" smtClean="0">
                <a:solidFill>
                  <a:srgbClr val="000000"/>
                </a:solidFill>
              </a:rPr>
              <a:t>体系结构由</a:t>
            </a:r>
            <a:r>
              <a:rPr lang="en-US" altLang="zh-CN" sz="3200" dirty="0" smtClean="0">
                <a:solidFill>
                  <a:srgbClr val="000000"/>
                </a:solidFill>
              </a:rPr>
              <a:t>4</a:t>
            </a:r>
            <a:r>
              <a:rPr lang="zh-CN" altLang="en-US" sz="3200" dirty="0" smtClean="0">
                <a:solidFill>
                  <a:srgbClr val="000000"/>
                </a:solidFill>
              </a:rPr>
              <a:t>个组件组合而成：</a:t>
            </a:r>
            <a:endParaRPr lang="en-US" altLang="zh-CN" sz="3200" dirty="0" smtClean="0">
              <a:solidFill>
                <a:srgbClr val="000000"/>
              </a:solidFill>
            </a:endParaRPr>
          </a:p>
          <a:p>
            <a:pPr lvl="1" eaLnBrk="1" hangingPunct="1">
              <a:defRPr/>
            </a:pPr>
            <a:r>
              <a:rPr lang="en-US" altLang="zh-CN" sz="2400" dirty="0" smtClean="0">
                <a:solidFill>
                  <a:srgbClr val="000000"/>
                </a:solidFill>
                <a:latin typeface="+mn-ea"/>
              </a:rPr>
              <a:t>Java</a:t>
            </a:r>
            <a:r>
              <a:rPr lang="zh-CN" altLang="en-US" sz="2400" dirty="0" smtClean="0">
                <a:solidFill>
                  <a:srgbClr val="000000"/>
                </a:solidFill>
                <a:latin typeface="+mn-ea"/>
              </a:rPr>
              <a:t>编程语言</a:t>
            </a:r>
            <a:endParaRPr lang="en-US" altLang="zh-CN" sz="2400" dirty="0" smtClean="0">
              <a:solidFill>
                <a:srgbClr val="000000"/>
              </a:solidFill>
              <a:latin typeface="+mn-ea"/>
            </a:endParaRPr>
          </a:p>
          <a:p>
            <a:pPr lvl="1" eaLnBrk="1" hangingPunct="1">
              <a:defRPr/>
            </a:pPr>
            <a:r>
              <a:rPr lang="en-US" altLang="zh-CN" sz="2400" dirty="0" smtClean="0">
                <a:solidFill>
                  <a:srgbClr val="000000"/>
                </a:solidFill>
                <a:latin typeface="+mn-ea"/>
              </a:rPr>
              <a:t>Java</a:t>
            </a:r>
            <a:r>
              <a:rPr lang="zh-CN" altLang="en-US" sz="2400" dirty="0" smtClean="0">
                <a:solidFill>
                  <a:srgbClr val="000000"/>
                </a:solidFill>
                <a:latin typeface="+mn-ea"/>
              </a:rPr>
              <a:t>类文件格式</a:t>
            </a:r>
            <a:endParaRPr lang="en-US" altLang="zh-CN" sz="2400" dirty="0" smtClean="0">
              <a:solidFill>
                <a:srgbClr val="000000"/>
              </a:solidFill>
              <a:latin typeface="+mn-ea"/>
            </a:endParaRPr>
          </a:p>
          <a:p>
            <a:pPr lvl="1" eaLnBrk="1" hangingPunct="1">
              <a:defRPr/>
            </a:pPr>
            <a:r>
              <a:rPr lang="en-US" altLang="zh-CN" sz="2400" dirty="0" smtClean="0">
                <a:solidFill>
                  <a:srgbClr val="000000"/>
                </a:solidFill>
                <a:latin typeface="+mn-ea"/>
              </a:rPr>
              <a:t>Java API</a:t>
            </a:r>
            <a:r>
              <a:rPr lang="zh-CN" altLang="en-US" sz="2400" dirty="0" smtClean="0">
                <a:solidFill>
                  <a:srgbClr val="000000"/>
                </a:solidFill>
                <a:latin typeface="+mn-ea"/>
              </a:rPr>
              <a:t>（</a:t>
            </a:r>
            <a:r>
              <a:rPr lang="en-US" altLang="zh-CN" sz="2400" dirty="0" smtClean="0">
                <a:solidFill>
                  <a:srgbClr val="000000"/>
                </a:solidFill>
                <a:latin typeface="+mn-ea"/>
              </a:rPr>
              <a:t>Java </a:t>
            </a:r>
            <a:r>
              <a:rPr lang="zh-CN" altLang="en-US" sz="2400" dirty="0" smtClean="0">
                <a:solidFill>
                  <a:srgbClr val="000000"/>
                </a:solidFill>
                <a:latin typeface="+mn-ea"/>
              </a:rPr>
              <a:t>应用程序接口）</a:t>
            </a:r>
            <a:endParaRPr lang="en-US" altLang="zh-CN" sz="2400" dirty="0" smtClean="0">
              <a:solidFill>
                <a:srgbClr val="000000"/>
              </a:solidFill>
              <a:latin typeface="+mn-ea"/>
            </a:endParaRPr>
          </a:p>
          <a:p>
            <a:pPr lvl="1" eaLnBrk="1" hangingPunct="1">
              <a:defRPr/>
            </a:pPr>
            <a:r>
              <a:rPr lang="en-US" altLang="zh-CN" sz="2400" dirty="0" smtClean="0">
                <a:solidFill>
                  <a:srgbClr val="000000"/>
                </a:solidFill>
                <a:latin typeface="+mn-ea"/>
              </a:rPr>
              <a:t>JVM</a:t>
            </a:r>
            <a:r>
              <a:rPr lang="zh-CN" altLang="en-US" sz="2400" dirty="0" smtClean="0">
                <a:latin typeface="+mn-ea"/>
              </a:rPr>
              <a:t>（</a:t>
            </a:r>
            <a:r>
              <a:rPr lang="en-US" altLang="zh-CN" sz="2400" dirty="0" smtClean="0">
                <a:latin typeface="+mn-ea"/>
              </a:rPr>
              <a:t>Java</a:t>
            </a:r>
            <a:r>
              <a:rPr lang="zh-CN" altLang="en-US" sz="2400" dirty="0" smtClean="0">
                <a:latin typeface="+mn-ea"/>
              </a:rPr>
              <a:t>虚拟机）</a:t>
            </a:r>
            <a:endParaRPr lang="zh-CN" altLang="en-US" sz="2400" dirty="0" smtClean="0">
              <a:solidFill>
                <a:srgbClr val="000000"/>
              </a:solidFill>
              <a:latin typeface="+mn-ea"/>
            </a:endParaRPr>
          </a:p>
        </p:txBody>
      </p:sp>
      <p:sp>
        <p:nvSpPr>
          <p:cNvPr id="6146" name="Rectangle 2"/>
          <p:cNvSpPr>
            <a:spLocks noGrp="1" noChangeArrowheads="1"/>
          </p:cNvSpPr>
          <p:nvPr>
            <p:ph type="title"/>
          </p:nvPr>
        </p:nvSpPr>
        <p:spPr/>
        <p:txBody>
          <a:bodyPr/>
          <a:lstStyle/>
          <a:p>
            <a:pPr eaLnBrk="1" fontAlgn="auto" hangingPunct="1">
              <a:spcAft>
                <a:spcPts val="0"/>
              </a:spcAft>
              <a:defRPr/>
            </a:pPr>
            <a:r>
              <a:rPr lang="en-US" altLang="zh-CN" dirty="0" smtClean="0"/>
              <a:t>Java</a:t>
            </a:r>
            <a:r>
              <a:rPr lang="zh-CN" altLang="en-US" dirty="0" smtClean="0"/>
              <a:t> </a:t>
            </a:r>
            <a:r>
              <a:rPr lang="en-US" altLang="zh-CN" smtClean="0"/>
              <a:t>Architecture</a:t>
            </a:r>
            <a:endParaRPr lang="zh-CN" altLang="en-US" dirty="0" smtClean="0"/>
          </a:p>
        </p:txBody>
      </p:sp>
      <p:pic>
        <p:nvPicPr>
          <p:cNvPr id="3277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1352" y="2104232"/>
            <a:ext cx="3311525" cy="41036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2773"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D0C7CBF1-E76C-4F40-A64E-126F794F7BE0}" type="slidenum">
              <a:rPr lang="zh-CN" altLang="en-US" sz="1000" smtClean="0"/>
              <a:pPr fontAlgn="base">
                <a:spcBef>
                  <a:spcPct val="0"/>
                </a:spcBef>
                <a:spcAft>
                  <a:spcPct val="0"/>
                </a:spcAft>
                <a:buClrTx/>
                <a:buSzTx/>
                <a:buFontTx/>
                <a:buNone/>
              </a:pPr>
              <a:t>24</a:t>
            </a:fld>
            <a:endParaRPr lang="zh-CN" altLang="en-US" sz="1000" smtClean="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5656" y="3501008"/>
            <a:ext cx="6023818" cy="3487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3794" name="Rectangle 3"/>
          <p:cNvSpPr>
            <a:spLocks noGrp="1" noChangeArrowheads="1"/>
          </p:cNvSpPr>
          <p:nvPr>
            <p:ph idx="1"/>
          </p:nvPr>
        </p:nvSpPr>
        <p:spPr>
          <a:xfrm>
            <a:off x="179512" y="1417638"/>
            <a:ext cx="8229600" cy="4525962"/>
          </a:xfrm>
        </p:spPr>
        <p:txBody>
          <a:bodyPr/>
          <a:lstStyle/>
          <a:p>
            <a:pPr eaLnBrk="1" hangingPunct="1"/>
            <a:r>
              <a:rPr lang="en-US" altLang="zh-CN" smtClean="0">
                <a:solidFill>
                  <a:srgbClr val="000000"/>
                </a:solidFill>
              </a:rPr>
              <a:t>Java</a:t>
            </a:r>
            <a:r>
              <a:rPr lang="zh-CN" altLang="en-US" smtClean="0">
                <a:solidFill>
                  <a:srgbClr val="000000"/>
                </a:solidFill>
              </a:rPr>
              <a:t>语言的一个非常重要的特点就是与平台的无关性，而使用</a:t>
            </a:r>
            <a:r>
              <a:rPr lang="en-US" altLang="zh-CN" smtClean="0">
                <a:solidFill>
                  <a:srgbClr val="000000"/>
                </a:solidFill>
              </a:rPr>
              <a:t>JVM</a:t>
            </a:r>
            <a:r>
              <a:rPr lang="zh-CN" altLang="en-US" smtClean="0">
                <a:solidFill>
                  <a:srgbClr val="000000"/>
                </a:solidFill>
              </a:rPr>
              <a:t>（</a:t>
            </a:r>
            <a:r>
              <a:rPr lang="en-US" altLang="zh-CN" smtClean="0">
                <a:solidFill>
                  <a:srgbClr val="000000"/>
                </a:solidFill>
              </a:rPr>
              <a:t>Java virtual machine</a:t>
            </a:r>
            <a:r>
              <a:rPr lang="zh-CN" altLang="en-US" smtClean="0">
                <a:solidFill>
                  <a:srgbClr val="000000"/>
                </a:solidFill>
              </a:rPr>
              <a:t>）是实现这一特点的关键。一般的高级语言如果要在不同的平台上运行，至少需要编译成不同的目标代码。而引入</a:t>
            </a:r>
            <a:r>
              <a:rPr lang="en-US" altLang="zh-CN" smtClean="0">
                <a:solidFill>
                  <a:srgbClr val="000000"/>
                </a:solidFill>
              </a:rPr>
              <a:t>JVM</a:t>
            </a:r>
            <a:r>
              <a:rPr lang="zh-CN" altLang="en-US" smtClean="0">
                <a:solidFill>
                  <a:srgbClr val="000000"/>
                </a:solidFill>
              </a:rPr>
              <a:t>后，</a:t>
            </a:r>
            <a:r>
              <a:rPr lang="en-US" altLang="zh-CN" smtClean="0">
                <a:solidFill>
                  <a:srgbClr val="000000"/>
                </a:solidFill>
              </a:rPr>
              <a:t>Java</a:t>
            </a:r>
            <a:r>
              <a:rPr lang="zh-CN" altLang="en-US" smtClean="0">
                <a:solidFill>
                  <a:srgbClr val="000000"/>
                </a:solidFill>
              </a:rPr>
              <a:t>语言在不同平台上运行时不需要重新编译即可运行。</a:t>
            </a:r>
            <a:endParaRPr lang="zh-CN" altLang="en-US" smtClean="0"/>
          </a:p>
        </p:txBody>
      </p:sp>
      <p:sp>
        <p:nvSpPr>
          <p:cNvPr id="8194" name="Rectangle 2"/>
          <p:cNvSpPr>
            <a:spLocks noGrp="1" noChangeArrowheads="1"/>
          </p:cNvSpPr>
          <p:nvPr>
            <p:ph type="title"/>
          </p:nvPr>
        </p:nvSpPr>
        <p:spPr/>
        <p:txBody>
          <a:bodyPr/>
          <a:lstStyle/>
          <a:p>
            <a:pPr eaLnBrk="1" fontAlgn="auto" hangingPunct="1">
              <a:spcAft>
                <a:spcPts val="0"/>
              </a:spcAft>
              <a:defRPr/>
            </a:pPr>
            <a:r>
              <a:rPr lang="en-US" altLang="zh-CN" dirty="0" smtClean="0"/>
              <a:t>JVM</a:t>
            </a:r>
            <a:r>
              <a:rPr lang="zh-CN" altLang="en-US" dirty="0" smtClean="0"/>
              <a:t> </a:t>
            </a:r>
            <a:r>
              <a:rPr lang="en-US" altLang="zh-CN" dirty="0" smtClean="0"/>
              <a:t>architecture</a:t>
            </a:r>
            <a:endParaRPr lang="zh-CN" altLang="en-US" dirty="0" smtClean="0"/>
          </a:p>
        </p:txBody>
      </p:sp>
      <p:sp>
        <p:nvSpPr>
          <p:cNvPr id="33797"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AD9E9FD3-D658-41AF-B05C-111F3D4E3EB5}" type="slidenum">
              <a:rPr lang="zh-CN" altLang="en-US" sz="1000" smtClean="0"/>
              <a:pPr fontAlgn="base">
                <a:spcBef>
                  <a:spcPct val="0"/>
                </a:spcBef>
                <a:spcAft>
                  <a:spcPct val="0"/>
                </a:spcAft>
                <a:buClrTx/>
                <a:buSzTx/>
                <a:buFontTx/>
                <a:buNone/>
              </a:pPr>
              <a:t>25</a:t>
            </a:fld>
            <a:endParaRPr lang="zh-CN" altLang="en-US" sz="1000" smtClean="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3"/>
          <p:cNvSpPr>
            <a:spLocks noGrp="1" noChangeArrowheads="1"/>
          </p:cNvSpPr>
          <p:nvPr>
            <p:ph idx="1"/>
          </p:nvPr>
        </p:nvSpPr>
        <p:spPr/>
        <p:txBody>
          <a:bodyPr/>
          <a:lstStyle/>
          <a:p>
            <a:pPr eaLnBrk="1" hangingPunct="1"/>
            <a:r>
              <a:rPr lang="en-US" altLang="zh-CN" smtClean="0">
                <a:solidFill>
                  <a:srgbClr val="000000"/>
                </a:solidFill>
              </a:rPr>
              <a:t>JVM</a:t>
            </a:r>
            <a:r>
              <a:rPr lang="zh-CN" altLang="en-US" smtClean="0">
                <a:solidFill>
                  <a:srgbClr val="000000"/>
                </a:solidFill>
              </a:rPr>
              <a:t>通过调用某个指定类的方法</a:t>
            </a:r>
            <a:r>
              <a:rPr lang="en-US" altLang="zh-CN" smtClean="0">
                <a:solidFill>
                  <a:srgbClr val="000000"/>
                </a:solidFill>
              </a:rPr>
              <a:t>main</a:t>
            </a:r>
            <a:r>
              <a:rPr lang="zh-CN" altLang="en-US" smtClean="0">
                <a:solidFill>
                  <a:srgbClr val="000000"/>
                </a:solidFill>
              </a:rPr>
              <a:t>启动，传递给</a:t>
            </a:r>
            <a:r>
              <a:rPr lang="en-US" altLang="zh-CN" smtClean="0">
                <a:solidFill>
                  <a:srgbClr val="000000"/>
                </a:solidFill>
              </a:rPr>
              <a:t>main</a:t>
            </a:r>
            <a:r>
              <a:rPr lang="zh-CN" altLang="en-US" smtClean="0">
                <a:solidFill>
                  <a:srgbClr val="000000"/>
                </a:solidFill>
              </a:rPr>
              <a:t>一个字符串数组参数，使指定的类被装载，同时链接该类所使用的其他类型，并且初始化它们。</a:t>
            </a:r>
            <a:endParaRPr lang="zh-CN" altLang="en-US" smtClean="0"/>
          </a:p>
        </p:txBody>
      </p:sp>
      <p:sp>
        <p:nvSpPr>
          <p:cNvPr id="9218" name="Rectangle 2"/>
          <p:cNvSpPr>
            <a:spLocks noGrp="1" noChangeArrowheads="1"/>
          </p:cNvSpPr>
          <p:nvPr>
            <p:ph type="title"/>
          </p:nvPr>
        </p:nvSpPr>
        <p:spPr/>
        <p:txBody>
          <a:bodyPr/>
          <a:lstStyle/>
          <a:p>
            <a:pPr eaLnBrk="1" fontAlgn="auto" hangingPunct="1">
              <a:spcAft>
                <a:spcPts val="0"/>
              </a:spcAft>
              <a:defRPr/>
            </a:pPr>
            <a:r>
              <a:rPr lang="en-US" altLang="zh-CN" dirty="0" smtClean="0"/>
              <a:t>Operating </a:t>
            </a:r>
            <a:r>
              <a:rPr lang="en-US" altLang="zh-CN" dirty="0"/>
              <a:t>mechanism </a:t>
            </a:r>
            <a:r>
              <a:rPr lang="en-US" altLang="zh-CN" dirty="0" smtClean="0"/>
              <a:t> of JVM</a:t>
            </a:r>
            <a:endParaRPr lang="zh-CN" altLang="en-US" dirty="0" smtClean="0"/>
          </a:p>
        </p:txBody>
      </p:sp>
      <p:pic>
        <p:nvPicPr>
          <p:cNvPr id="3482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875" y="2981325"/>
            <a:ext cx="4176713" cy="3792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4821"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0CBCB9E0-D6F4-435F-B869-C4F05F9F487C}" type="slidenum">
              <a:rPr lang="zh-CN" altLang="en-US" sz="1000" smtClean="0"/>
              <a:pPr fontAlgn="base">
                <a:spcBef>
                  <a:spcPct val="0"/>
                </a:spcBef>
                <a:spcAft>
                  <a:spcPct val="0"/>
                </a:spcAft>
                <a:buClrTx/>
                <a:buSzTx/>
                <a:buFontTx/>
                <a:buNone/>
              </a:pPr>
              <a:t>26</a:t>
            </a:fld>
            <a:endParaRPr lang="zh-CN" altLang="en-US" sz="1000" smtClean="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3"/>
          <p:cNvSpPr>
            <a:spLocks noGrp="1" noChangeArrowheads="1"/>
          </p:cNvSpPr>
          <p:nvPr>
            <p:ph idx="1"/>
          </p:nvPr>
        </p:nvSpPr>
        <p:spPr>
          <a:xfrm>
            <a:off x="323528" y="1196752"/>
            <a:ext cx="8229600" cy="4525962"/>
          </a:xfrm>
        </p:spPr>
        <p:txBody>
          <a:bodyPr/>
          <a:lstStyle/>
          <a:p>
            <a:pPr eaLnBrk="1" hangingPunct="1"/>
            <a:r>
              <a:rPr lang="en-US" altLang="zh-CN" sz="2000" dirty="0" smtClean="0">
                <a:solidFill>
                  <a:srgbClr val="000000"/>
                </a:solidFill>
              </a:rPr>
              <a:t>Java</a:t>
            </a:r>
            <a:r>
              <a:rPr lang="zh-CN" altLang="en-US" sz="2000" dirty="0" smtClean="0">
                <a:solidFill>
                  <a:srgbClr val="000000"/>
                </a:solidFill>
              </a:rPr>
              <a:t>类库就是</a:t>
            </a:r>
            <a:r>
              <a:rPr lang="en-US" altLang="zh-CN" sz="2000" dirty="0" smtClean="0">
                <a:solidFill>
                  <a:srgbClr val="000000"/>
                </a:solidFill>
              </a:rPr>
              <a:t>Java API</a:t>
            </a:r>
            <a:r>
              <a:rPr lang="zh-CN" altLang="en-US" sz="2000" dirty="0" smtClean="0">
                <a:solidFill>
                  <a:srgbClr val="000000"/>
                </a:solidFill>
              </a:rPr>
              <a:t>（</a:t>
            </a:r>
            <a:r>
              <a:rPr lang="en-US" altLang="zh-CN" sz="2000" dirty="0" smtClean="0">
                <a:solidFill>
                  <a:srgbClr val="000000"/>
                </a:solidFill>
              </a:rPr>
              <a:t>Application Programming Interface</a:t>
            </a:r>
            <a:r>
              <a:rPr lang="zh-CN" altLang="en-US" sz="2000" dirty="0" smtClean="0">
                <a:solidFill>
                  <a:srgbClr val="000000"/>
                </a:solidFill>
              </a:rPr>
              <a:t>，应用程序接口），是系统提供的已实现的标准类的集合。</a:t>
            </a:r>
            <a:endParaRPr lang="zh-CN" altLang="en-US" sz="2000" dirty="0" smtClean="0"/>
          </a:p>
          <a:p>
            <a:pPr eaLnBrk="1" hangingPunct="1"/>
            <a:r>
              <a:rPr lang="zh-CN" altLang="en-US" sz="2000" dirty="0" smtClean="0"/>
              <a:t>在程序设计中，合理和充分利用类库提供的类和接口，不仅可以完成字符串处理、绘图、网络应用、数学计算等多方面的工作，而且可以大大提高编程效率，使程序简练、易懂。</a:t>
            </a:r>
          </a:p>
        </p:txBody>
      </p:sp>
      <p:sp>
        <p:nvSpPr>
          <p:cNvPr id="10242" name="Rectangle 2"/>
          <p:cNvSpPr>
            <a:spLocks noGrp="1" noChangeArrowheads="1"/>
          </p:cNvSpPr>
          <p:nvPr>
            <p:ph type="title"/>
          </p:nvPr>
        </p:nvSpPr>
        <p:spPr/>
        <p:txBody>
          <a:bodyPr/>
          <a:lstStyle/>
          <a:p>
            <a:pPr eaLnBrk="1" fontAlgn="auto" hangingPunct="1">
              <a:spcAft>
                <a:spcPts val="0"/>
              </a:spcAft>
              <a:defRPr/>
            </a:pPr>
            <a:r>
              <a:rPr lang="en-US" altLang="zh-CN" dirty="0" smtClean="0"/>
              <a:t>Java API </a:t>
            </a:r>
            <a:r>
              <a:rPr lang="zh-CN" altLang="en-US" dirty="0" smtClean="0"/>
              <a:t>类库</a:t>
            </a:r>
          </a:p>
        </p:txBody>
      </p:sp>
      <p:pic>
        <p:nvPicPr>
          <p:cNvPr id="3584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3768" y="2959031"/>
            <a:ext cx="4659412" cy="3601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845"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6127B7AD-4CF6-40D1-B3B2-F930778AF076}" type="slidenum">
              <a:rPr lang="zh-CN" altLang="en-US" sz="1000" smtClean="0"/>
              <a:pPr fontAlgn="base">
                <a:spcBef>
                  <a:spcPct val="0"/>
                </a:spcBef>
                <a:spcAft>
                  <a:spcPct val="0"/>
                </a:spcAft>
                <a:buClrTx/>
                <a:buSzTx/>
                <a:buFontTx/>
                <a:buNone/>
              </a:pPr>
              <a:t>27</a:t>
            </a:fld>
            <a:endParaRPr lang="zh-CN" altLang="en-US" sz="1000" smtClean="0"/>
          </a:p>
        </p:txBody>
      </p:sp>
      <p:pic>
        <p:nvPicPr>
          <p:cNvPr id="6" name="图片 5"/>
          <p:cNvPicPr>
            <a:picLocks noChangeAspect="1"/>
          </p:cNvPicPr>
          <p:nvPr/>
        </p:nvPicPr>
        <p:blipFill>
          <a:blip r:embed="rId3"/>
          <a:stretch>
            <a:fillRect/>
          </a:stretch>
        </p:blipFill>
        <p:spPr>
          <a:xfrm>
            <a:off x="833437" y="2822590"/>
            <a:ext cx="7477125" cy="3657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eaLnBrk="1" hangingPunct="1">
              <a:defRPr/>
            </a:pPr>
            <a:r>
              <a:rPr lang="en-US" altLang="zh-CN" dirty="0" smtClean="0"/>
              <a:t>Development Environment and Running Environment</a:t>
            </a:r>
            <a:endParaRPr lang="zh-CN" altLang="en-US" dirty="0"/>
          </a:p>
        </p:txBody>
      </p:sp>
      <p:sp>
        <p:nvSpPr>
          <p:cNvPr id="3" name="内容占位符 2"/>
          <p:cNvSpPr>
            <a:spLocks noGrp="1"/>
          </p:cNvSpPr>
          <p:nvPr>
            <p:ph idx="1"/>
          </p:nvPr>
        </p:nvSpPr>
        <p:spPr/>
        <p:txBody>
          <a:bodyPr>
            <a:normAutofit fontScale="92500"/>
          </a:bodyPr>
          <a:lstStyle/>
          <a:p>
            <a:pPr eaLnBrk="1" hangingPunct="1">
              <a:defRPr/>
            </a:pPr>
            <a:r>
              <a:rPr lang="en-US" altLang="zh-CN" dirty="0" smtClean="0"/>
              <a:t>The </a:t>
            </a:r>
            <a:r>
              <a:rPr lang="en-US" altLang="zh-CN" dirty="0" smtClean="0">
                <a:solidFill>
                  <a:srgbClr val="FF0000"/>
                </a:solidFill>
              </a:rPr>
              <a:t>Java Development Kit (JDK) </a:t>
            </a:r>
            <a:r>
              <a:rPr lang="en-US" altLang="zh-CN" dirty="0" smtClean="0"/>
              <a:t>consists of the primary programming tools such as a loader, compiler, interpreter and debugger. </a:t>
            </a:r>
          </a:p>
          <a:p>
            <a:pPr eaLnBrk="1" hangingPunct="1">
              <a:defRPr/>
            </a:pPr>
            <a:r>
              <a:rPr lang="en-US" altLang="zh-CN" dirty="0" smtClean="0"/>
              <a:t>The </a:t>
            </a:r>
            <a:r>
              <a:rPr lang="en-US" altLang="zh-CN" dirty="0" smtClean="0">
                <a:solidFill>
                  <a:srgbClr val="FF0000"/>
                </a:solidFill>
              </a:rPr>
              <a:t>Java Runtime Environment (JRE)</a:t>
            </a:r>
            <a:r>
              <a:rPr lang="en-US" altLang="zh-CN" dirty="0" smtClean="0"/>
              <a:t> provides the libraries, the Java Virtual Machine, and other components to run applets and applications written in the Java programming language. </a:t>
            </a:r>
          </a:p>
          <a:p>
            <a:pPr eaLnBrk="1" hangingPunct="1">
              <a:defRPr/>
            </a:pPr>
            <a:r>
              <a:rPr lang="en-US" altLang="zh-CN" dirty="0" smtClean="0"/>
              <a:t>The </a:t>
            </a:r>
            <a:r>
              <a:rPr lang="en-US" altLang="zh-CN" dirty="0" smtClean="0">
                <a:solidFill>
                  <a:srgbClr val="FF0000"/>
                </a:solidFill>
              </a:rPr>
              <a:t>Java Virtual </a:t>
            </a:r>
            <a:r>
              <a:rPr lang="en-US" altLang="zh-CN" dirty="0">
                <a:solidFill>
                  <a:srgbClr val="FF0000"/>
                </a:solidFill>
              </a:rPr>
              <a:t>M</a:t>
            </a:r>
            <a:r>
              <a:rPr lang="en-US" altLang="zh-CN" dirty="0" smtClean="0">
                <a:solidFill>
                  <a:srgbClr val="FF0000"/>
                </a:solidFill>
              </a:rPr>
              <a:t>achine(JVM)  </a:t>
            </a:r>
            <a:r>
              <a:rPr lang="en-US" altLang="zh-CN" dirty="0" smtClean="0"/>
              <a:t>is the code that ultimately runs Java programs by interpreting the intermediate byte-code format of the Java program. </a:t>
            </a:r>
          </a:p>
          <a:p>
            <a:pPr eaLnBrk="1" hangingPunct="1">
              <a:defRPr/>
            </a:pPr>
            <a:endParaRPr lang="zh-CN" altLang="en-US" dirty="0"/>
          </a:p>
        </p:txBody>
      </p:sp>
      <p:sp>
        <p:nvSpPr>
          <p:cNvPr id="4" name="灯片编号占位符 3"/>
          <p:cNvSpPr>
            <a:spLocks noGrp="1"/>
          </p:cNvSpPr>
          <p:nvPr>
            <p:ph type="sldNum" sz="quarter" idx="12"/>
          </p:nvPr>
        </p:nvSpPr>
        <p:spPr/>
        <p:txBody>
          <a:bodyPr/>
          <a:lstStyle/>
          <a:p>
            <a:pPr>
              <a:defRPr/>
            </a:pPr>
            <a:fld id="{979BE97A-7D05-48C6-A70C-6F00DAA875F2}" type="slidenum">
              <a:rPr lang="zh-CN" altLang="en-US" smtClean="0"/>
              <a:pPr>
                <a:defRPr/>
              </a:pPr>
              <a:t>28</a:t>
            </a:fld>
            <a:endParaRPr lang="zh-CN" alt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eaLnBrk="1" fontAlgn="auto" hangingPunct="1">
              <a:spcAft>
                <a:spcPts val="0"/>
              </a:spcAft>
              <a:defRPr/>
            </a:pPr>
            <a:r>
              <a:rPr lang="en-US" altLang="zh-CN" dirty="0" smtClean="0"/>
              <a:t>Downloading JDK</a:t>
            </a:r>
            <a:endParaRPr lang="zh-CN" altLang="en-US" dirty="0"/>
          </a:p>
        </p:txBody>
      </p:sp>
      <p:sp>
        <p:nvSpPr>
          <p:cNvPr id="37892"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9C7A6E19-4516-45C5-A82B-A43836693261}" type="slidenum">
              <a:rPr lang="zh-CN" altLang="en-US" sz="1000" smtClean="0"/>
              <a:pPr fontAlgn="base">
                <a:spcBef>
                  <a:spcPct val="0"/>
                </a:spcBef>
                <a:spcAft>
                  <a:spcPct val="0"/>
                </a:spcAft>
                <a:buClrTx/>
                <a:buSzTx/>
                <a:buFontTx/>
                <a:buNone/>
              </a:pPr>
              <a:t>29</a:t>
            </a:fld>
            <a:endParaRPr lang="zh-CN" altLang="en-US" sz="1000" smtClean="0"/>
          </a:p>
        </p:txBody>
      </p:sp>
      <p:sp>
        <p:nvSpPr>
          <p:cNvPr id="37893" name="矩形 2"/>
          <p:cNvSpPr>
            <a:spLocks noChangeArrowheads="1"/>
          </p:cNvSpPr>
          <p:nvPr/>
        </p:nvSpPr>
        <p:spPr bwMode="auto">
          <a:xfrm>
            <a:off x="1432470" y="1451078"/>
            <a:ext cx="568816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r>
              <a:rPr lang="en-US" altLang="zh-CN" dirty="0" smtClean="0"/>
              <a:t>http://www.oracle.com/technetwork/java/javase/downloads/index-jsp-138363.html</a:t>
            </a:r>
            <a:endParaRPr lang="zh-CN" altLang="en-US" dirty="0"/>
          </a:p>
        </p:txBody>
      </p:sp>
      <p:pic>
        <p:nvPicPr>
          <p:cNvPr id="4" name="图片 3"/>
          <p:cNvPicPr>
            <a:picLocks noChangeAspect="1"/>
          </p:cNvPicPr>
          <p:nvPr/>
        </p:nvPicPr>
        <p:blipFill>
          <a:blip r:embed="rId2"/>
          <a:stretch>
            <a:fillRect/>
          </a:stretch>
        </p:blipFill>
        <p:spPr>
          <a:xfrm>
            <a:off x="1852910" y="2779816"/>
            <a:ext cx="5438179" cy="4167642"/>
          </a:xfrm>
          <a:prstGeom prst="rect">
            <a:avLst/>
          </a:prstGeom>
        </p:spPr>
      </p:pic>
      <p:pic>
        <p:nvPicPr>
          <p:cNvPr id="3" name="图片 2"/>
          <p:cNvPicPr>
            <a:picLocks noChangeAspect="1"/>
          </p:cNvPicPr>
          <p:nvPr/>
        </p:nvPicPr>
        <p:blipFill>
          <a:blip r:embed="rId3"/>
          <a:stretch>
            <a:fillRect/>
          </a:stretch>
        </p:blipFill>
        <p:spPr>
          <a:xfrm>
            <a:off x="1432470" y="2100045"/>
            <a:ext cx="6235874" cy="4673818"/>
          </a:xfrm>
          <a:prstGeom prst="rect">
            <a:avLst/>
          </a:prstGeom>
        </p:spPr>
      </p:pic>
      <p:pic>
        <p:nvPicPr>
          <p:cNvPr id="5" name="图片 4"/>
          <p:cNvPicPr>
            <a:picLocks noChangeAspect="1"/>
          </p:cNvPicPr>
          <p:nvPr/>
        </p:nvPicPr>
        <p:blipFill>
          <a:blip r:embed="rId4"/>
          <a:stretch>
            <a:fillRect/>
          </a:stretch>
        </p:blipFill>
        <p:spPr>
          <a:xfrm>
            <a:off x="1840544" y="2130849"/>
            <a:ext cx="5419725" cy="4724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5604" y="1250157"/>
            <a:ext cx="3849687" cy="5326062"/>
          </a:xfrm>
          <a:prstGeom prst="rect">
            <a:avLst/>
          </a:prstGeom>
        </p:spPr>
      </p:pic>
      <p:sp>
        <p:nvSpPr>
          <p:cNvPr id="6" name="标题 5"/>
          <p:cNvSpPr>
            <a:spLocks noGrp="1"/>
          </p:cNvSpPr>
          <p:nvPr>
            <p:ph type="title"/>
          </p:nvPr>
        </p:nvSpPr>
        <p:spPr/>
        <p:txBody>
          <a:bodyPr/>
          <a:lstStyle/>
          <a:p>
            <a:r>
              <a:rPr lang="en-US" altLang="zh-CN" dirty="0" smtClean="0"/>
              <a:t>Textbook </a:t>
            </a:r>
            <a:r>
              <a:rPr lang="zh-CN" altLang="en-US" dirty="0" smtClean="0"/>
              <a:t>教材</a:t>
            </a:r>
            <a:endParaRPr lang="zh-CN" altLang="en-US" dirty="0"/>
          </a:p>
        </p:txBody>
      </p:sp>
      <p:sp>
        <p:nvSpPr>
          <p:cNvPr id="4" name="灯片编号占位符 3"/>
          <p:cNvSpPr>
            <a:spLocks noGrp="1"/>
          </p:cNvSpPr>
          <p:nvPr>
            <p:ph type="sldNum" sz="quarter" idx="12"/>
          </p:nvPr>
        </p:nvSpPr>
        <p:spPr/>
        <p:txBody>
          <a:bodyPr/>
          <a:lstStyle/>
          <a:p>
            <a:pPr>
              <a:defRPr/>
            </a:pPr>
            <a:fld id="{ABD6CA33-6100-4796-95C2-6676DD15ACF8}" type="slidenum">
              <a:rPr lang="zh-CN" altLang="en-US" smtClean="0"/>
              <a:pPr>
                <a:defRPr/>
              </a:pPr>
              <a:t>3</a:t>
            </a:fld>
            <a:endParaRPr lang="zh-CN" altLang="en-US"/>
          </a:p>
        </p:txBody>
      </p:sp>
      <p:pic>
        <p:nvPicPr>
          <p:cNvPr id="5" name="图片 4"/>
          <p:cNvPicPr>
            <a:picLocks noChangeAspect="1"/>
          </p:cNvPicPr>
          <p:nvPr/>
        </p:nvPicPr>
        <p:blipFill>
          <a:blip r:embed="rId3"/>
          <a:stretch>
            <a:fillRect/>
          </a:stretch>
        </p:blipFill>
        <p:spPr>
          <a:xfrm>
            <a:off x="4865656" y="1531938"/>
            <a:ext cx="3876675" cy="4762500"/>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1560" y="1584338"/>
            <a:ext cx="3283679" cy="4657700"/>
          </a:xfrm>
          <a:prstGeom prst="rect">
            <a:avLst/>
          </a:prstGeom>
        </p:spPr>
      </p:pic>
    </p:spTree>
    <p:extLst>
      <p:ext uri="{BB962C8B-B14F-4D97-AF65-F5344CB8AC3E}">
        <p14:creationId xmlns:p14="http://schemas.microsoft.com/office/powerpoint/2010/main" val="1104731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fontAlgn="auto" hangingPunct="1">
              <a:spcAft>
                <a:spcPts val="0"/>
              </a:spcAft>
              <a:defRPr/>
            </a:pPr>
            <a:r>
              <a:rPr lang="en-US" altLang="zh-CN" dirty="0" smtClean="0"/>
              <a:t>Installing JDK and JRE</a:t>
            </a:r>
          </a:p>
        </p:txBody>
      </p:sp>
      <p:sp>
        <p:nvSpPr>
          <p:cNvPr id="38915" name="Rectangle 3"/>
          <p:cNvSpPr>
            <a:spLocks noGrp="1" noChangeArrowheads="1"/>
          </p:cNvSpPr>
          <p:nvPr>
            <p:ph type="body" idx="1"/>
          </p:nvPr>
        </p:nvSpPr>
        <p:spPr/>
        <p:txBody>
          <a:bodyPr/>
          <a:lstStyle/>
          <a:p>
            <a:pPr eaLnBrk="1" hangingPunct="1"/>
            <a:endParaRPr lang="zh-CN" altLang="en-US" sz="2000" smtClean="0"/>
          </a:p>
        </p:txBody>
      </p:sp>
      <p:pic>
        <p:nvPicPr>
          <p:cNvPr id="3891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163" y="2205038"/>
            <a:ext cx="3660775" cy="2774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891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1388" y="2205038"/>
            <a:ext cx="3635375" cy="275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918"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90620313-2ACC-49B2-9D19-4A7AB7D25D09}" type="slidenum">
              <a:rPr lang="zh-CN" altLang="en-US" sz="1000" smtClean="0"/>
              <a:pPr fontAlgn="base">
                <a:spcBef>
                  <a:spcPct val="0"/>
                </a:spcBef>
                <a:spcAft>
                  <a:spcPct val="0"/>
                </a:spcAft>
                <a:buClrTx/>
                <a:buSzTx/>
                <a:buFontTx/>
                <a:buNone/>
              </a:pPr>
              <a:t>30</a:t>
            </a:fld>
            <a:endParaRPr lang="zh-CN" altLang="en-US" sz="100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eaLnBrk="1" fontAlgn="auto" hangingPunct="1">
              <a:spcAft>
                <a:spcPts val="0"/>
              </a:spcAft>
              <a:defRPr/>
            </a:pPr>
            <a:r>
              <a:rPr lang="en-US" altLang="zh-CN" dirty="0" smtClean="0"/>
              <a:t>Contents of JDK</a:t>
            </a:r>
            <a:endParaRPr lang="zh-CN" altLang="en-US" dirty="0"/>
          </a:p>
        </p:txBody>
      </p:sp>
      <p:pic>
        <p:nvPicPr>
          <p:cNvPr id="3993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1268413"/>
            <a:ext cx="4924425" cy="481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a:spLocks noChangeArrowheads="1"/>
          </p:cNvSpPr>
          <p:nvPr/>
        </p:nvSpPr>
        <p:spPr bwMode="auto">
          <a:xfrm>
            <a:off x="5867400" y="1341438"/>
            <a:ext cx="22336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en-US" altLang="zh-CN" sz="1800"/>
              <a:t>Applications</a:t>
            </a:r>
            <a:endParaRPr lang="zh-CN" altLang="en-US" sz="1800"/>
          </a:p>
        </p:txBody>
      </p:sp>
      <p:sp>
        <p:nvSpPr>
          <p:cNvPr id="7" name="TextBox 6"/>
          <p:cNvSpPr txBox="1">
            <a:spLocks noChangeArrowheads="1"/>
          </p:cNvSpPr>
          <p:nvPr/>
        </p:nvSpPr>
        <p:spPr bwMode="auto">
          <a:xfrm>
            <a:off x="5867400" y="2082800"/>
            <a:ext cx="22336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en-US" altLang="zh-CN" sz="1800"/>
              <a:t>Class Libraries</a:t>
            </a:r>
            <a:endParaRPr lang="zh-CN" altLang="en-US" sz="1800"/>
          </a:p>
        </p:txBody>
      </p:sp>
      <p:sp>
        <p:nvSpPr>
          <p:cNvPr id="8" name="TextBox 7"/>
          <p:cNvSpPr txBox="1">
            <a:spLocks noChangeArrowheads="1"/>
          </p:cNvSpPr>
          <p:nvPr/>
        </p:nvSpPr>
        <p:spPr bwMode="auto">
          <a:xfrm>
            <a:off x="5867400" y="1714500"/>
            <a:ext cx="31464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en-US" altLang="zh-CN" sz="1800"/>
              <a:t>Java Runtime Enviroment</a:t>
            </a:r>
            <a:endParaRPr lang="zh-CN" altLang="en-US" sz="1800"/>
          </a:p>
        </p:txBody>
      </p:sp>
      <p:sp>
        <p:nvSpPr>
          <p:cNvPr id="9" name="TextBox 8"/>
          <p:cNvSpPr txBox="1">
            <a:spLocks noChangeArrowheads="1"/>
          </p:cNvSpPr>
          <p:nvPr/>
        </p:nvSpPr>
        <p:spPr bwMode="auto">
          <a:xfrm>
            <a:off x="5867400" y="2468563"/>
            <a:ext cx="22336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en-US" altLang="zh-CN" sz="1800"/>
              <a:t>Java</a:t>
            </a:r>
            <a:r>
              <a:rPr lang="zh-CN" altLang="en-US" sz="1800"/>
              <a:t> </a:t>
            </a:r>
            <a:r>
              <a:rPr lang="en-US" altLang="zh-CN" sz="1800"/>
              <a:t>source code</a:t>
            </a:r>
            <a:endParaRPr lang="zh-CN" altLang="en-US" sz="1800"/>
          </a:p>
        </p:txBody>
      </p:sp>
      <p:sp>
        <p:nvSpPr>
          <p:cNvPr id="6" name="矩形 5"/>
          <p:cNvSpPr/>
          <p:nvPr/>
        </p:nvSpPr>
        <p:spPr>
          <a:xfrm>
            <a:off x="468313" y="1268413"/>
            <a:ext cx="863600" cy="1184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矩形 10"/>
          <p:cNvSpPr/>
          <p:nvPr/>
        </p:nvSpPr>
        <p:spPr>
          <a:xfrm>
            <a:off x="3924300" y="1296988"/>
            <a:ext cx="863600" cy="1184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 name="矩形 11"/>
          <p:cNvSpPr/>
          <p:nvPr/>
        </p:nvSpPr>
        <p:spPr>
          <a:xfrm>
            <a:off x="468313" y="2452688"/>
            <a:ext cx="863600" cy="1184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 name="矩形 12"/>
          <p:cNvSpPr/>
          <p:nvPr/>
        </p:nvSpPr>
        <p:spPr>
          <a:xfrm>
            <a:off x="539750" y="4895850"/>
            <a:ext cx="863600" cy="11826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4800" y="2921000"/>
            <a:ext cx="3467100" cy="1974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a:spLocks noChangeArrowheads="1"/>
          </p:cNvSpPr>
          <p:nvPr/>
        </p:nvSpPr>
        <p:spPr bwMode="auto">
          <a:xfrm>
            <a:off x="5384800" y="5157788"/>
            <a:ext cx="37592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en-US" altLang="zh-CN" sz="2400"/>
              <a:t>JVM.dll file in JRE folder</a:t>
            </a:r>
            <a:endParaRPr lang="zh-CN" altLang="en-US" sz="2400"/>
          </a:p>
        </p:txBody>
      </p:sp>
      <p:sp>
        <p:nvSpPr>
          <p:cNvPr id="16" name="TextBox 15"/>
          <p:cNvSpPr txBox="1">
            <a:spLocks noChangeArrowheads="1"/>
          </p:cNvSpPr>
          <p:nvPr/>
        </p:nvSpPr>
        <p:spPr bwMode="auto">
          <a:xfrm>
            <a:off x="5580063" y="5805488"/>
            <a:ext cx="34559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en-US" altLang="zh-CN" sz="2400"/>
              <a:t>JDK&gt;JRE&gt;JVM</a:t>
            </a:r>
            <a:endParaRPr lang="zh-CN" altLang="en-US" sz="2400"/>
          </a:p>
        </p:txBody>
      </p:sp>
      <p:sp>
        <p:nvSpPr>
          <p:cNvPr id="39951"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255D0241-F63D-4FF6-B5A9-E6DDDF50B041}" type="slidenum">
              <a:rPr lang="zh-CN" altLang="en-US" sz="1000" smtClean="0"/>
              <a:pPr fontAlgn="base">
                <a:spcBef>
                  <a:spcPct val="0"/>
                </a:spcBef>
                <a:spcAft>
                  <a:spcPct val="0"/>
                </a:spcAft>
                <a:buClrTx/>
                <a:buSzTx/>
                <a:buFontTx/>
                <a:buNone/>
              </a:pPr>
              <a:t>31</a:t>
            </a:fld>
            <a:endParaRPr lang="zh-CN" altLang="en-US" sz="1000"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ppt_x"/>
                                          </p:val>
                                        </p:tav>
                                        <p:tav tm="100000">
                                          <p:val>
                                            <p:strVal val="#ppt_x"/>
                                          </p:val>
                                        </p:tav>
                                      </p:tavLst>
                                    </p:anim>
                                    <p:anim calcmode="lin" valueType="num">
                                      <p:cBhvr additive="base">
                                        <p:cTn id="28" dur="500" fill="hold"/>
                                        <p:tgtEl>
                                          <p:spTgt spid="1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additive="base">
                                        <p:cTn id="41" dur="500" fill="hold"/>
                                        <p:tgtEl>
                                          <p:spTgt spid="9"/>
                                        </p:tgtEl>
                                        <p:attrNameLst>
                                          <p:attrName>ppt_x</p:attrName>
                                        </p:attrNameLst>
                                      </p:cBhvr>
                                      <p:tavLst>
                                        <p:tav tm="0">
                                          <p:val>
                                            <p:strVal val="#ppt_x"/>
                                          </p:val>
                                        </p:tav>
                                        <p:tav tm="100000">
                                          <p:val>
                                            <p:strVal val="#ppt_x"/>
                                          </p:val>
                                        </p:tav>
                                      </p:tavLst>
                                    </p:anim>
                                    <p:anim calcmode="lin" valueType="num">
                                      <p:cBhvr additive="base">
                                        <p:cTn id="4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3" fill="hold" nodeType="clickPar">
                      <p:stCondLst>
                        <p:cond delay="indefinite"/>
                      </p:stCondLst>
                      <p:childTnLst>
                        <p:par>
                          <p:cTn id="44" fill="hold" nodeType="withGroup">
                            <p:stCondLst>
                              <p:cond delay="0"/>
                            </p:stCondLst>
                            <p:childTnLst>
                              <p:par>
                                <p:cTn id="45" presetID="42" presetClass="entr" presetSubtype="0" fill="hold" nodeType="clickEffect">
                                  <p:stCondLst>
                                    <p:cond delay="0"/>
                                  </p:stCondLst>
                                  <p:childTnLst>
                                    <p:set>
                                      <p:cBhvr>
                                        <p:cTn id="46" dur="1" fill="hold">
                                          <p:stCondLst>
                                            <p:cond delay="0"/>
                                          </p:stCondLst>
                                        </p:cTn>
                                        <p:tgtEl>
                                          <p:spTgt spid="1027"/>
                                        </p:tgtEl>
                                        <p:attrNameLst>
                                          <p:attrName>style.visibility</p:attrName>
                                        </p:attrNameLst>
                                      </p:cBhvr>
                                      <p:to>
                                        <p:strVal val="visible"/>
                                      </p:to>
                                    </p:set>
                                    <p:animEffect transition="in" filter="fade">
                                      <p:cBhvr>
                                        <p:cTn id="47" dur="1000"/>
                                        <p:tgtEl>
                                          <p:spTgt spid="1027"/>
                                        </p:tgtEl>
                                      </p:cBhvr>
                                    </p:animEffect>
                                    <p:anim calcmode="lin" valueType="num">
                                      <p:cBhvr>
                                        <p:cTn id="48" dur="1000" fill="hold"/>
                                        <p:tgtEl>
                                          <p:spTgt spid="1027"/>
                                        </p:tgtEl>
                                        <p:attrNameLst>
                                          <p:attrName>ppt_x</p:attrName>
                                        </p:attrNameLst>
                                      </p:cBhvr>
                                      <p:tavLst>
                                        <p:tav tm="0">
                                          <p:val>
                                            <p:strVal val="#ppt_x"/>
                                          </p:val>
                                        </p:tav>
                                        <p:tav tm="100000">
                                          <p:val>
                                            <p:strVal val="#ppt_x"/>
                                          </p:val>
                                        </p:tav>
                                      </p:tavLst>
                                    </p:anim>
                                    <p:anim calcmode="lin" valueType="num">
                                      <p:cBhvr>
                                        <p:cTn id="49" dur="1000" fill="hold"/>
                                        <p:tgtEl>
                                          <p:spTgt spid="1027"/>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5" fill="hold" nodeType="clickPar">
                      <p:stCondLst>
                        <p:cond delay="indefinite"/>
                      </p:stCondLst>
                      <p:childTnLst>
                        <p:par>
                          <p:cTn id="56" fill="hold" nodeType="withGroup">
                            <p:stCondLst>
                              <p:cond delay="0"/>
                            </p:stCondLst>
                            <p:childTnLst>
                              <p:par>
                                <p:cTn id="57" presetID="42" presetClass="entr" presetSubtype="0" fill="hold" grpId="0" nodeType="click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1000"/>
                                        <p:tgtEl>
                                          <p:spTgt spid="16"/>
                                        </p:tgtEl>
                                      </p:cBhvr>
                                    </p:animEffect>
                                    <p:anim calcmode="lin" valueType="num">
                                      <p:cBhvr>
                                        <p:cTn id="60" dur="1000" fill="hold"/>
                                        <p:tgtEl>
                                          <p:spTgt spid="16"/>
                                        </p:tgtEl>
                                        <p:attrNameLst>
                                          <p:attrName>ppt_x</p:attrName>
                                        </p:attrNameLst>
                                      </p:cBhvr>
                                      <p:tavLst>
                                        <p:tav tm="0">
                                          <p:val>
                                            <p:strVal val="#ppt_x"/>
                                          </p:val>
                                        </p:tav>
                                        <p:tav tm="100000">
                                          <p:val>
                                            <p:strVal val="#ppt_x"/>
                                          </p:val>
                                        </p:tav>
                                      </p:tavLst>
                                    </p:anim>
                                    <p:anim calcmode="lin" valueType="num">
                                      <p:cBhvr>
                                        <p:cTn id="6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9" grpId="0"/>
      <p:bldP spid="6" grpId="0" animBg="1"/>
      <p:bldP spid="11" grpId="0" animBg="1"/>
      <p:bldP spid="12" grpId="0" animBg="1"/>
      <p:bldP spid="13" grpId="0" animBg="1"/>
      <p:bldP spid="10" grpId="0"/>
      <p:bldP spid="1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eaLnBrk="1" hangingPunct="1">
              <a:defRPr/>
            </a:pPr>
            <a:r>
              <a:rPr lang="en-US" altLang="zh-CN" dirty="0" smtClean="0"/>
              <a:t>Development Environment and Running Environment</a:t>
            </a:r>
            <a:endParaRPr lang="zh-CN" altLang="en-US" dirty="0"/>
          </a:p>
        </p:txBody>
      </p:sp>
      <p:sp>
        <p:nvSpPr>
          <p:cNvPr id="40963" name="内容占位符 2"/>
          <p:cNvSpPr>
            <a:spLocks noGrp="1"/>
          </p:cNvSpPr>
          <p:nvPr>
            <p:ph idx="1"/>
          </p:nvPr>
        </p:nvSpPr>
        <p:spPr>
          <a:xfrm>
            <a:off x="250825" y="1487488"/>
            <a:ext cx="8642350" cy="1584325"/>
          </a:xfrm>
        </p:spPr>
        <p:txBody>
          <a:bodyPr/>
          <a:lstStyle/>
          <a:p>
            <a:pPr eaLnBrk="1" hangingPunct="1"/>
            <a:r>
              <a:rPr lang="en-US" altLang="zh-CN" dirty="0" smtClean="0"/>
              <a:t>The Java platform consists of a Java virtual machine and all of the class libraries provided in the production environment.</a:t>
            </a:r>
          </a:p>
          <a:p>
            <a:pPr eaLnBrk="1" hangingPunct="1"/>
            <a:endParaRPr lang="zh-CN" altLang="en-US" dirty="0" smtClean="0"/>
          </a:p>
        </p:txBody>
      </p:sp>
      <p:grpSp>
        <p:nvGrpSpPr>
          <p:cNvPr id="40964" name="Group 2"/>
          <p:cNvGrpSpPr>
            <a:grpSpLocks/>
          </p:cNvGrpSpPr>
          <p:nvPr/>
        </p:nvGrpSpPr>
        <p:grpSpPr bwMode="auto">
          <a:xfrm>
            <a:off x="1979613" y="3429000"/>
            <a:ext cx="6192837" cy="2736850"/>
            <a:chOff x="2703" y="11570"/>
            <a:chExt cx="6297" cy="1716"/>
          </a:xfrm>
        </p:grpSpPr>
        <p:sp>
          <p:nvSpPr>
            <p:cNvPr id="40966" name="AutoShape 76"/>
            <p:cNvSpPr>
              <a:spLocks/>
            </p:cNvSpPr>
            <p:nvPr/>
          </p:nvSpPr>
          <p:spPr bwMode="auto">
            <a:xfrm>
              <a:off x="7020" y="12038"/>
              <a:ext cx="180" cy="780"/>
            </a:xfrm>
            <a:prstGeom prst="rightBrace">
              <a:avLst>
                <a:gd name="adj1" fmla="val 36111"/>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endParaRPr lang="zh-CN" altLang="en-US" sz="4400"/>
            </a:p>
          </p:txBody>
        </p:sp>
        <p:sp>
          <p:nvSpPr>
            <p:cNvPr id="40967" name="Text Box 77"/>
            <p:cNvSpPr txBox="1">
              <a:spLocks noChangeArrowheads="1"/>
            </p:cNvSpPr>
            <p:nvPr/>
          </p:nvSpPr>
          <p:spPr bwMode="auto">
            <a:xfrm>
              <a:off x="7380" y="12350"/>
              <a:ext cx="1620" cy="3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algn="ctr" eaLnBrk="1" hangingPunct="1"/>
              <a:r>
                <a:rPr lang="en-US" altLang="zh-CN" sz="2000">
                  <a:latin typeface="Calibri" panose="020F0502020204030204" pitchFamily="34" charset="0"/>
                  <a:ea typeface="宋体" panose="02010600030101010101" pitchFamily="2" charset="-122"/>
                </a:rPr>
                <a:t>Java Platform</a:t>
              </a:r>
              <a:endParaRPr lang="zh-CN" altLang="zh-CN" sz="4400">
                <a:latin typeface="Arial" panose="020B0604020202020204" pitchFamily="34" charset="0"/>
                <a:ea typeface="宋体" panose="02010600030101010101" pitchFamily="2" charset="-122"/>
              </a:endParaRPr>
            </a:p>
          </p:txBody>
        </p:sp>
        <p:grpSp>
          <p:nvGrpSpPr>
            <p:cNvPr id="40968" name="Group 5"/>
            <p:cNvGrpSpPr>
              <a:grpSpLocks/>
            </p:cNvGrpSpPr>
            <p:nvPr/>
          </p:nvGrpSpPr>
          <p:grpSpPr bwMode="auto">
            <a:xfrm>
              <a:off x="2703" y="11570"/>
              <a:ext cx="3957" cy="1716"/>
              <a:chOff x="2703" y="11570"/>
              <a:chExt cx="3957" cy="1716"/>
            </a:xfrm>
          </p:grpSpPr>
          <p:sp>
            <p:nvSpPr>
              <p:cNvPr id="40969" name="Rectangle 70"/>
              <p:cNvSpPr>
                <a:spLocks noChangeArrowheads="1"/>
              </p:cNvSpPr>
              <p:nvPr/>
            </p:nvSpPr>
            <p:spPr bwMode="auto">
              <a:xfrm>
                <a:off x="2703" y="11570"/>
                <a:ext cx="3957" cy="1716"/>
              </a:xfrm>
              <a:prstGeom prst="rect">
                <a:avLst/>
              </a:prstGeom>
              <a:solidFill>
                <a:srgbClr val="FFFFFF"/>
              </a:solidFill>
              <a:ln w="9525">
                <a:solidFill>
                  <a:srgbClr val="000000"/>
                </a:solidFill>
                <a:miter lim="800000"/>
                <a:headEnd/>
                <a:tailEnd/>
              </a:ln>
            </p:spPr>
            <p:txBody>
              <a:bodyPr/>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endParaRPr lang="zh-CN" altLang="en-US" sz="4400"/>
              </a:p>
            </p:txBody>
          </p:sp>
          <p:sp>
            <p:nvSpPr>
              <p:cNvPr id="40970" name="Rectangle 71"/>
              <p:cNvSpPr>
                <a:spLocks noChangeArrowheads="1"/>
              </p:cNvSpPr>
              <p:nvPr/>
            </p:nvSpPr>
            <p:spPr bwMode="auto">
              <a:xfrm>
                <a:off x="2703" y="11570"/>
                <a:ext cx="3957" cy="468"/>
              </a:xfrm>
              <a:prstGeom prst="rect">
                <a:avLst/>
              </a:prstGeom>
              <a:solidFill>
                <a:srgbClr val="FFFFFF"/>
              </a:solidFill>
              <a:ln w="9525">
                <a:solidFill>
                  <a:srgbClr val="000000"/>
                </a:solidFill>
                <a:miter lim="800000"/>
                <a:headEnd/>
                <a:tailEnd/>
              </a:ln>
            </p:spPr>
            <p:txBody>
              <a:bodyPr/>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algn="ctr" eaLnBrk="1" hangingPunct="1"/>
                <a:r>
                  <a:rPr lang="en-US" altLang="zh-CN" sz="2000">
                    <a:latin typeface="Calibri" panose="020F0502020204030204" pitchFamily="34" charset="0"/>
                    <a:ea typeface="宋体" panose="02010600030101010101" pitchFamily="2" charset="-122"/>
                  </a:rPr>
                  <a:t>Java Program</a:t>
                </a:r>
                <a:endParaRPr lang="zh-CN" altLang="zh-CN" sz="4400">
                  <a:latin typeface="Arial" panose="020B0604020202020204" pitchFamily="34" charset="0"/>
                  <a:ea typeface="宋体" panose="02010600030101010101" pitchFamily="2" charset="-122"/>
                </a:endParaRPr>
              </a:p>
            </p:txBody>
          </p:sp>
          <p:sp>
            <p:nvSpPr>
              <p:cNvPr id="40971" name="Text Box 74"/>
              <p:cNvSpPr txBox="1">
                <a:spLocks noChangeArrowheads="1"/>
              </p:cNvSpPr>
              <p:nvPr/>
            </p:nvSpPr>
            <p:spPr bwMode="auto">
              <a:xfrm>
                <a:off x="3508" y="12878"/>
                <a:ext cx="2340" cy="3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algn="ctr" eaLnBrk="1" hangingPunct="1"/>
                <a:r>
                  <a:rPr lang="en-US" altLang="zh-CN" sz="2000">
                    <a:latin typeface="Calibri" panose="020F0502020204030204" pitchFamily="34" charset="0"/>
                    <a:ea typeface="宋体" panose="02010600030101010101" pitchFamily="2" charset="-122"/>
                  </a:rPr>
                  <a:t>Any Computer</a:t>
                </a:r>
                <a:endParaRPr lang="zh-CN" altLang="zh-CN" sz="4400">
                  <a:latin typeface="Arial" panose="020B0604020202020204" pitchFamily="34" charset="0"/>
                  <a:ea typeface="宋体" panose="02010600030101010101" pitchFamily="2" charset="-122"/>
                </a:endParaRPr>
              </a:p>
            </p:txBody>
          </p:sp>
          <p:sp>
            <p:nvSpPr>
              <p:cNvPr id="40972" name="Text Box 75"/>
              <p:cNvSpPr txBox="1">
                <a:spLocks noChangeArrowheads="1"/>
              </p:cNvSpPr>
              <p:nvPr/>
            </p:nvSpPr>
            <p:spPr bwMode="auto">
              <a:xfrm>
                <a:off x="5068" y="12038"/>
                <a:ext cx="1592" cy="780"/>
              </a:xfrm>
              <a:prstGeom prst="rect">
                <a:avLst/>
              </a:prstGeom>
              <a:solidFill>
                <a:srgbClr val="FFFFFF"/>
              </a:solidFill>
              <a:ln w="6350">
                <a:solidFill>
                  <a:srgbClr val="000000"/>
                </a:solidFill>
                <a:miter lim="800000"/>
                <a:headEnd/>
                <a:tailEnd/>
              </a:ln>
            </p:spPr>
            <p:txBody>
              <a:bodyPr lIns="0" tIns="0" rIns="0" bIns="0"/>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algn="ctr" eaLnBrk="1" hangingPunct="1"/>
                <a:r>
                  <a:rPr lang="en-US" altLang="zh-CN" sz="2000">
                    <a:latin typeface="Calibri" panose="020F0502020204030204" pitchFamily="34" charset="0"/>
                    <a:ea typeface="宋体" panose="02010600030101010101" pitchFamily="2" charset="-122"/>
                  </a:rPr>
                  <a:t>JRE</a:t>
                </a:r>
                <a:endParaRPr lang="zh-CN" altLang="zh-CN" sz="4400">
                  <a:latin typeface="Arial" panose="020B0604020202020204" pitchFamily="34" charset="0"/>
                  <a:ea typeface="宋体" panose="02010600030101010101" pitchFamily="2" charset="-122"/>
                </a:endParaRPr>
              </a:p>
            </p:txBody>
          </p:sp>
          <p:sp>
            <p:nvSpPr>
              <p:cNvPr id="40973" name="Text Box 73"/>
              <p:cNvSpPr txBox="1">
                <a:spLocks noChangeArrowheads="1"/>
              </p:cNvSpPr>
              <p:nvPr/>
            </p:nvSpPr>
            <p:spPr bwMode="auto">
              <a:xfrm>
                <a:off x="5671" y="12428"/>
                <a:ext cx="989" cy="390"/>
              </a:xfrm>
              <a:prstGeom prst="rect">
                <a:avLst/>
              </a:prstGeom>
              <a:solidFill>
                <a:srgbClr val="FFFFFF"/>
              </a:solidFill>
              <a:ln w="9525">
                <a:solidFill>
                  <a:srgbClr val="000000"/>
                </a:solidFill>
                <a:miter lim="800000"/>
                <a:headEnd/>
                <a:tailEnd/>
              </a:ln>
            </p:spPr>
            <p:txBody>
              <a:bodyPr lIns="0" tIns="0" rIns="0" bIns="0"/>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algn="ctr" eaLnBrk="1" hangingPunct="1"/>
                <a:r>
                  <a:rPr lang="en-US" altLang="zh-CN" sz="2000">
                    <a:latin typeface="Calibri" panose="020F0502020204030204" pitchFamily="34" charset="0"/>
                    <a:ea typeface="宋体" panose="02010600030101010101" pitchFamily="2" charset="-122"/>
                  </a:rPr>
                  <a:t>JVM</a:t>
                </a:r>
                <a:endParaRPr lang="zh-CN" altLang="zh-CN" sz="4400">
                  <a:latin typeface="Arial" panose="020B0604020202020204" pitchFamily="34" charset="0"/>
                  <a:ea typeface="宋体" panose="02010600030101010101" pitchFamily="2" charset="-122"/>
                </a:endParaRPr>
              </a:p>
            </p:txBody>
          </p:sp>
          <p:sp>
            <p:nvSpPr>
              <p:cNvPr id="40974" name="Text Box 75"/>
              <p:cNvSpPr txBox="1">
                <a:spLocks noChangeArrowheads="1"/>
              </p:cNvSpPr>
              <p:nvPr/>
            </p:nvSpPr>
            <p:spPr bwMode="auto">
              <a:xfrm>
                <a:off x="2703" y="12038"/>
                <a:ext cx="2736" cy="780"/>
              </a:xfrm>
              <a:prstGeom prst="rect">
                <a:avLst/>
              </a:prstGeom>
              <a:solidFill>
                <a:srgbClr val="FFFFFF"/>
              </a:solidFill>
              <a:ln w="6350">
                <a:solidFill>
                  <a:srgbClr val="000000"/>
                </a:solidFill>
                <a:miter lim="800000"/>
                <a:headEnd/>
                <a:tailEnd/>
              </a:ln>
            </p:spPr>
            <p:txBody>
              <a:bodyPr lIns="0" tIns="0" rIns="0" bIns="0"/>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algn="ctr" eaLnBrk="1" hangingPunct="1"/>
                <a:r>
                  <a:rPr lang="en-US" altLang="zh-CN" sz="2000">
                    <a:latin typeface="Calibri" panose="020F0502020204030204" pitchFamily="34" charset="0"/>
                    <a:ea typeface="宋体" panose="02010600030101010101" pitchFamily="2" charset="-122"/>
                  </a:rPr>
                  <a:t>JDK</a:t>
                </a:r>
                <a:endParaRPr lang="zh-CN" altLang="zh-CN" sz="4400">
                  <a:latin typeface="Arial" panose="020B0604020202020204" pitchFamily="34" charset="0"/>
                  <a:ea typeface="宋体" panose="02010600030101010101" pitchFamily="2" charset="-122"/>
                </a:endParaRPr>
              </a:p>
            </p:txBody>
          </p:sp>
          <p:sp>
            <p:nvSpPr>
              <p:cNvPr id="40975" name="Text Box 75"/>
              <p:cNvSpPr txBox="1">
                <a:spLocks noChangeArrowheads="1"/>
              </p:cNvSpPr>
              <p:nvPr/>
            </p:nvSpPr>
            <p:spPr bwMode="auto">
              <a:xfrm>
                <a:off x="2703" y="12350"/>
                <a:ext cx="2736" cy="468"/>
              </a:xfrm>
              <a:prstGeom prst="rect">
                <a:avLst/>
              </a:prstGeom>
              <a:solidFill>
                <a:srgbClr val="FFFFFF"/>
              </a:solidFill>
              <a:ln w="6350">
                <a:solidFill>
                  <a:srgbClr val="000000"/>
                </a:solidFill>
                <a:miter lim="800000"/>
                <a:headEnd/>
                <a:tailEnd/>
              </a:ln>
            </p:spPr>
            <p:txBody>
              <a:bodyPr lIns="0" tIns="0" rIns="0" bIns="0"/>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eaLnBrk="1" hangingPunct="1"/>
                <a:r>
                  <a:rPr lang="en-US" altLang="zh-CN" sz="2000">
                    <a:latin typeface="Calibri" panose="020F0502020204030204" pitchFamily="34" charset="0"/>
                    <a:ea typeface="宋体" panose="02010600030101010101" pitchFamily="2" charset="-122"/>
                  </a:rPr>
                  <a:t>JRE</a:t>
                </a:r>
                <a:endParaRPr lang="zh-CN" altLang="zh-CN" sz="4400">
                  <a:latin typeface="Arial" panose="020B0604020202020204" pitchFamily="34" charset="0"/>
                  <a:ea typeface="宋体" panose="02010600030101010101" pitchFamily="2" charset="-122"/>
                </a:endParaRPr>
              </a:p>
            </p:txBody>
          </p:sp>
          <p:sp>
            <p:nvSpPr>
              <p:cNvPr id="40976" name="Text Box 73"/>
              <p:cNvSpPr txBox="1">
                <a:spLocks noChangeArrowheads="1"/>
              </p:cNvSpPr>
              <p:nvPr/>
            </p:nvSpPr>
            <p:spPr bwMode="auto">
              <a:xfrm>
                <a:off x="3832" y="12428"/>
                <a:ext cx="1607" cy="390"/>
              </a:xfrm>
              <a:prstGeom prst="rect">
                <a:avLst/>
              </a:prstGeom>
              <a:solidFill>
                <a:srgbClr val="FFFFFF"/>
              </a:solidFill>
              <a:ln w="9525">
                <a:solidFill>
                  <a:srgbClr val="000000"/>
                </a:solidFill>
                <a:miter lim="800000"/>
                <a:headEnd/>
                <a:tailEnd/>
              </a:ln>
            </p:spPr>
            <p:txBody>
              <a:bodyPr lIns="0" tIns="0" rIns="0" bIns="0"/>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pPr algn="ctr" eaLnBrk="1" hangingPunct="1"/>
                <a:r>
                  <a:rPr lang="en-US" altLang="zh-CN" sz="2000">
                    <a:latin typeface="Calibri" panose="020F0502020204030204" pitchFamily="34" charset="0"/>
                    <a:ea typeface="宋体" panose="02010600030101010101" pitchFamily="2" charset="-122"/>
                  </a:rPr>
                  <a:t>JVM</a:t>
                </a:r>
                <a:endParaRPr lang="zh-CN" altLang="zh-CN" sz="4400">
                  <a:latin typeface="Arial" panose="020B0604020202020204" pitchFamily="34" charset="0"/>
                  <a:ea typeface="宋体" panose="02010600030101010101" pitchFamily="2" charset="-122"/>
                </a:endParaRPr>
              </a:p>
            </p:txBody>
          </p:sp>
        </p:grpSp>
      </p:grpSp>
      <p:sp>
        <p:nvSpPr>
          <p:cNvPr id="4" name="灯片编号占位符 3"/>
          <p:cNvSpPr>
            <a:spLocks noGrp="1"/>
          </p:cNvSpPr>
          <p:nvPr>
            <p:ph type="sldNum" sz="quarter" idx="12"/>
          </p:nvPr>
        </p:nvSpPr>
        <p:spPr/>
        <p:txBody>
          <a:bodyPr/>
          <a:lstStyle/>
          <a:p>
            <a:pPr>
              <a:defRPr/>
            </a:pPr>
            <a:fld id="{509BBCB7-630A-4452-A4A0-C0D1403327BC}" type="slidenum">
              <a:rPr lang="zh-CN" altLang="en-US" smtClean="0"/>
              <a:pPr>
                <a:defRPr/>
              </a:pPr>
              <a:t>32</a:t>
            </a:fld>
            <a:endParaRPr lang="zh-CN" alt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481138"/>
            <a:ext cx="8229600" cy="5043487"/>
          </a:xfrm>
        </p:spPr>
        <p:txBody>
          <a:bodyPr>
            <a:normAutofit fontScale="85000" lnSpcReduction="20000"/>
          </a:bodyPr>
          <a:lstStyle/>
          <a:p>
            <a:pPr marL="365760" indent="-256032" eaLnBrk="1" fontAlgn="auto" hangingPunct="1">
              <a:spcAft>
                <a:spcPts val="0"/>
              </a:spcAft>
              <a:buFont typeface="Wingdings 3"/>
              <a:buChar char=""/>
              <a:defRPr/>
            </a:pPr>
            <a:r>
              <a:rPr lang="en-US" altLang="zh-CN" dirty="0" err="1" smtClean="0">
                <a:solidFill>
                  <a:srgbClr val="FF0000"/>
                </a:solidFill>
              </a:rPr>
              <a:t>javac</a:t>
            </a:r>
            <a:r>
              <a:rPr lang="zh-CN" altLang="en-US" dirty="0" smtClean="0">
                <a:solidFill>
                  <a:srgbClr val="FF0000"/>
                </a:solidFill>
              </a:rPr>
              <a:t>：</a:t>
            </a:r>
            <a:r>
              <a:rPr lang="en-US" altLang="zh-CN" dirty="0" smtClean="0"/>
              <a:t>Java Compiler</a:t>
            </a:r>
            <a:r>
              <a:rPr lang="zh-CN" altLang="en-US" dirty="0"/>
              <a:t>，</a:t>
            </a:r>
            <a:r>
              <a:rPr lang="zh-CN" altLang="en-US" dirty="0" smtClean="0"/>
              <a:t>编译器</a:t>
            </a:r>
            <a:r>
              <a:rPr lang="zh-CN" altLang="en-US" dirty="0"/>
              <a:t>，将</a:t>
            </a:r>
            <a:r>
              <a:rPr lang="en-US" altLang="zh-CN" dirty="0"/>
              <a:t>Java</a:t>
            </a:r>
            <a:r>
              <a:rPr lang="zh-CN" altLang="en-US" dirty="0"/>
              <a:t>源代码换</a:t>
            </a:r>
            <a:r>
              <a:rPr lang="zh-CN" altLang="en-US" dirty="0" smtClean="0"/>
              <a:t>成字节码文件</a:t>
            </a:r>
            <a:r>
              <a:rPr lang="zh-CN" altLang="en-US" dirty="0"/>
              <a:t> </a:t>
            </a:r>
            <a:endParaRPr lang="en-US" altLang="zh-CN" dirty="0" smtClean="0"/>
          </a:p>
          <a:p>
            <a:pPr marL="365760" indent="-256032" eaLnBrk="1" fontAlgn="auto" hangingPunct="1">
              <a:spcAft>
                <a:spcPts val="0"/>
              </a:spcAft>
              <a:buFont typeface="Wingdings 3"/>
              <a:buChar char=""/>
              <a:defRPr/>
            </a:pPr>
            <a:r>
              <a:rPr lang="en-US" altLang="zh-CN" dirty="0" smtClean="0">
                <a:solidFill>
                  <a:srgbClr val="FF0000"/>
                </a:solidFill>
              </a:rPr>
              <a:t>java</a:t>
            </a:r>
            <a:r>
              <a:rPr lang="zh-CN" altLang="en-US" dirty="0" smtClean="0">
                <a:solidFill>
                  <a:srgbClr val="FF0000"/>
                </a:solidFill>
              </a:rPr>
              <a:t>：</a:t>
            </a:r>
            <a:r>
              <a:rPr lang="en-US" altLang="zh-CN" dirty="0" smtClean="0"/>
              <a:t>Java Interpreter</a:t>
            </a:r>
            <a:r>
              <a:rPr lang="zh-CN" altLang="en-US" dirty="0" smtClean="0"/>
              <a:t>，解释器</a:t>
            </a:r>
            <a:r>
              <a:rPr lang="zh-CN" altLang="en-US" dirty="0"/>
              <a:t>，直接从类文件执行</a:t>
            </a:r>
            <a:r>
              <a:rPr lang="en-US" altLang="zh-CN" dirty="0"/>
              <a:t>Java</a:t>
            </a:r>
            <a:r>
              <a:rPr lang="zh-CN" altLang="en-US" dirty="0"/>
              <a:t>应用程序</a:t>
            </a:r>
            <a:r>
              <a:rPr lang="zh-CN" altLang="en-US" dirty="0" smtClean="0"/>
              <a:t>代码</a:t>
            </a:r>
            <a:endParaRPr lang="en-US" altLang="zh-CN" dirty="0" smtClean="0"/>
          </a:p>
          <a:p>
            <a:pPr marL="365760" indent="-256032" eaLnBrk="1" fontAlgn="auto" hangingPunct="1">
              <a:spcAft>
                <a:spcPts val="0"/>
              </a:spcAft>
              <a:buFont typeface="Wingdings 3"/>
              <a:buChar char=""/>
              <a:defRPr/>
            </a:pPr>
            <a:r>
              <a:rPr lang="en-US" altLang="zh-CN" dirty="0" err="1" smtClean="0"/>
              <a:t>appletviewer</a:t>
            </a:r>
            <a:r>
              <a:rPr lang="zh-CN" altLang="en-US" dirty="0" smtClean="0"/>
              <a:t>：</a:t>
            </a:r>
            <a:r>
              <a:rPr lang="zh-CN" altLang="en-US" dirty="0"/>
              <a:t>一种执行</a:t>
            </a:r>
            <a:r>
              <a:rPr lang="en-US" altLang="zh-CN" dirty="0"/>
              <a:t>HTML</a:t>
            </a:r>
            <a:r>
              <a:rPr lang="zh-CN" altLang="en-US" dirty="0"/>
              <a:t>文件上的</a:t>
            </a:r>
            <a:r>
              <a:rPr lang="en-US" altLang="zh-CN" dirty="0"/>
              <a:t>Java</a:t>
            </a:r>
            <a:r>
              <a:rPr lang="zh-CN" altLang="en-US" dirty="0"/>
              <a:t>小程序类的</a:t>
            </a:r>
            <a:r>
              <a:rPr lang="en-US" altLang="zh-CN" dirty="0"/>
              <a:t>Java</a:t>
            </a:r>
            <a:r>
              <a:rPr lang="zh-CN" altLang="en-US" dirty="0" smtClean="0"/>
              <a:t>浏览器</a:t>
            </a:r>
            <a:endParaRPr lang="en-US" altLang="zh-CN" dirty="0" smtClean="0"/>
          </a:p>
          <a:p>
            <a:pPr marL="365760" indent="-256032" eaLnBrk="1" fontAlgn="auto" hangingPunct="1">
              <a:spcAft>
                <a:spcPts val="0"/>
              </a:spcAft>
              <a:buFont typeface="Wingdings 3"/>
              <a:buChar char=""/>
              <a:defRPr/>
            </a:pPr>
            <a:r>
              <a:rPr lang="en-US" altLang="zh-CN" dirty="0" err="1" smtClean="0"/>
              <a:t>Javadoc</a:t>
            </a:r>
            <a:r>
              <a:rPr lang="zh-CN" altLang="en-US" dirty="0" smtClean="0"/>
              <a:t>：</a:t>
            </a:r>
            <a:r>
              <a:rPr lang="zh-CN" altLang="en-US" dirty="0"/>
              <a:t>根据</a:t>
            </a:r>
            <a:r>
              <a:rPr lang="en-US" altLang="zh-CN" dirty="0"/>
              <a:t>Java</a:t>
            </a:r>
            <a:r>
              <a:rPr lang="zh-CN" altLang="en-US" dirty="0"/>
              <a:t>源代码及其说明语句生成的</a:t>
            </a:r>
            <a:r>
              <a:rPr lang="en-US" altLang="zh-CN" dirty="0"/>
              <a:t>HTML</a:t>
            </a:r>
            <a:r>
              <a:rPr lang="zh-CN" altLang="en-US" dirty="0" smtClean="0"/>
              <a:t>文档</a:t>
            </a:r>
            <a:endParaRPr lang="en-US" altLang="zh-CN" dirty="0" smtClean="0"/>
          </a:p>
          <a:p>
            <a:pPr marL="365760" indent="-256032" eaLnBrk="1" fontAlgn="auto" hangingPunct="1">
              <a:spcAft>
                <a:spcPts val="0"/>
              </a:spcAft>
              <a:buFont typeface="Wingdings 3"/>
              <a:buChar char=""/>
              <a:defRPr/>
            </a:pPr>
            <a:r>
              <a:rPr lang="en-US" altLang="zh-CN" dirty="0" err="1" smtClean="0"/>
              <a:t>Jdb</a:t>
            </a:r>
            <a:r>
              <a:rPr lang="zh-CN" altLang="en-US" dirty="0" smtClean="0"/>
              <a:t>：</a:t>
            </a:r>
            <a:r>
              <a:rPr lang="en-US" altLang="zh-CN" dirty="0"/>
              <a:t>Java</a:t>
            </a:r>
            <a:r>
              <a:rPr lang="zh-CN" altLang="en-US" dirty="0"/>
              <a:t>调试器，可以逐行地执行程序、设置断点和检查</a:t>
            </a:r>
            <a:r>
              <a:rPr lang="zh-CN" altLang="en-US" dirty="0" smtClean="0"/>
              <a:t>变量</a:t>
            </a:r>
            <a:endParaRPr lang="en-US" altLang="zh-CN" dirty="0" smtClean="0"/>
          </a:p>
          <a:p>
            <a:pPr marL="365760" indent="-256032" eaLnBrk="1" fontAlgn="auto" hangingPunct="1">
              <a:spcAft>
                <a:spcPts val="0"/>
              </a:spcAft>
              <a:buFont typeface="Wingdings 3"/>
              <a:buChar char=""/>
              <a:defRPr/>
            </a:pPr>
            <a:r>
              <a:rPr lang="en-US" altLang="zh-CN" dirty="0" err="1" smtClean="0"/>
              <a:t>javah</a:t>
            </a:r>
            <a:r>
              <a:rPr lang="zh-CN" altLang="en-US" dirty="0" smtClean="0"/>
              <a:t>：</a:t>
            </a:r>
            <a:r>
              <a:rPr lang="zh-CN" altLang="en-US" dirty="0"/>
              <a:t>产生可以调用</a:t>
            </a:r>
            <a:r>
              <a:rPr lang="en-US" altLang="zh-CN" dirty="0"/>
              <a:t>Java</a:t>
            </a:r>
            <a:r>
              <a:rPr lang="zh-CN" altLang="en-US" dirty="0"/>
              <a:t>过程的</a:t>
            </a:r>
            <a:r>
              <a:rPr lang="en-US" altLang="zh-CN" dirty="0"/>
              <a:t>C</a:t>
            </a:r>
            <a:r>
              <a:rPr lang="zh-CN" altLang="en-US" dirty="0"/>
              <a:t>过程，或建立能被</a:t>
            </a:r>
            <a:r>
              <a:rPr lang="en-US" altLang="zh-CN" dirty="0"/>
              <a:t>Java</a:t>
            </a:r>
            <a:r>
              <a:rPr lang="zh-CN" altLang="en-US" dirty="0"/>
              <a:t>程序调用的</a:t>
            </a:r>
            <a:r>
              <a:rPr lang="en-US" altLang="zh-CN" dirty="0"/>
              <a:t>C</a:t>
            </a:r>
            <a:r>
              <a:rPr lang="zh-CN" altLang="en-US" dirty="0"/>
              <a:t>过程的头文件 </a:t>
            </a:r>
            <a:endParaRPr lang="en-US" altLang="zh-CN" dirty="0" smtClean="0"/>
          </a:p>
          <a:p>
            <a:pPr marL="365760" indent="-256032" eaLnBrk="1" fontAlgn="auto" hangingPunct="1">
              <a:spcAft>
                <a:spcPts val="0"/>
              </a:spcAft>
              <a:buFont typeface="Wingdings 3"/>
              <a:buChar char=""/>
              <a:defRPr/>
            </a:pPr>
            <a:r>
              <a:rPr lang="en-US" altLang="zh-CN" dirty="0" err="1" smtClean="0"/>
              <a:t>Javap</a:t>
            </a:r>
            <a:r>
              <a:rPr lang="zh-CN" altLang="en-US" dirty="0" smtClean="0"/>
              <a:t>：</a:t>
            </a:r>
            <a:r>
              <a:rPr lang="en-US" altLang="zh-CN" dirty="0"/>
              <a:t>Java</a:t>
            </a:r>
            <a:r>
              <a:rPr lang="zh-CN" altLang="en-US" dirty="0"/>
              <a:t>反汇编器，显示编译类文件中的可访问功能和数据，同时显示字节代码</a:t>
            </a:r>
            <a:r>
              <a:rPr lang="zh-CN" altLang="en-US" dirty="0" smtClean="0"/>
              <a:t>含义</a:t>
            </a:r>
            <a:endParaRPr lang="en-US" altLang="zh-CN" dirty="0" smtClean="0"/>
          </a:p>
          <a:p>
            <a:pPr marL="365760" indent="-256032" eaLnBrk="1" fontAlgn="auto" hangingPunct="1">
              <a:spcAft>
                <a:spcPts val="0"/>
              </a:spcAft>
              <a:buFont typeface="Wingdings 3"/>
              <a:buChar char=""/>
              <a:defRPr/>
            </a:pPr>
            <a:r>
              <a:rPr lang="en-US" altLang="zh-CN" dirty="0" smtClean="0"/>
              <a:t>jar</a:t>
            </a:r>
            <a:r>
              <a:rPr lang="zh-CN" altLang="en-US" dirty="0" smtClean="0"/>
              <a:t>：</a:t>
            </a:r>
            <a:r>
              <a:rPr lang="zh-CN" altLang="en-US" dirty="0"/>
              <a:t>多用途的存档及压缩工具，是个</a:t>
            </a:r>
            <a:r>
              <a:rPr lang="en-US" altLang="zh-CN" dirty="0"/>
              <a:t>java</a:t>
            </a:r>
            <a:r>
              <a:rPr lang="zh-CN" altLang="en-US" dirty="0"/>
              <a:t>应用程序，可将多个文件合并为单个</a:t>
            </a:r>
            <a:r>
              <a:rPr lang="en-US" altLang="zh-CN" dirty="0"/>
              <a:t>JAR</a:t>
            </a:r>
            <a:r>
              <a:rPr lang="zh-CN" altLang="en-US" dirty="0"/>
              <a:t>归档文件</a:t>
            </a:r>
          </a:p>
        </p:txBody>
      </p:sp>
      <p:sp>
        <p:nvSpPr>
          <p:cNvPr id="3" name="标题 2"/>
          <p:cNvSpPr>
            <a:spLocks noGrp="1"/>
          </p:cNvSpPr>
          <p:nvPr>
            <p:ph type="title"/>
          </p:nvPr>
        </p:nvSpPr>
        <p:spPr/>
        <p:txBody>
          <a:bodyPr/>
          <a:lstStyle/>
          <a:p>
            <a:pPr eaLnBrk="1" fontAlgn="auto" hangingPunct="1">
              <a:spcAft>
                <a:spcPts val="0"/>
              </a:spcAft>
              <a:defRPr/>
            </a:pPr>
            <a:r>
              <a:rPr lang="en-US" altLang="zh-CN" dirty="0" smtClean="0"/>
              <a:t>Bin</a:t>
            </a:r>
            <a:r>
              <a:rPr lang="zh-CN" altLang="en-US" dirty="0" smtClean="0"/>
              <a:t>目录下的主要</a:t>
            </a:r>
            <a:r>
              <a:rPr lang="en-US" altLang="zh-CN" dirty="0" smtClean="0"/>
              <a:t>exe</a:t>
            </a:r>
            <a:r>
              <a:rPr lang="zh-CN" altLang="en-US" dirty="0" smtClean="0"/>
              <a:t>程序</a:t>
            </a:r>
            <a:endParaRPr lang="zh-CN" altLang="en-US" dirty="0"/>
          </a:p>
        </p:txBody>
      </p:sp>
      <p:sp>
        <p:nvSpPr>
          <p:cNvPr id="41988" name="灯片编号占位符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0BF31110-F2F4-4D52-BDC7-48C9FFD8F164}" type="slidenum">
              <a:rPr lang="zh-CN" altLang="en-US" sz="1000" smtClean="0"/>
              <a:pPr fontAlgn="base">
                <a:spcBef>
                  <a:spcPct val="0"/>
                </a:spcBef>
                <a:spcAft>
                  <a:spcPct val="0"/>
                </a:spcAft>
                <a:buClrTx/>
                <a:buSzTx/>
                <a:buFontTx/>
                <a:buNone/>
              </a:pPr>
              <a:t>33</a:t>
            </a:fld>
            <a:endParaRPr lang="zh-CN" altLang="en-US" sz="1000" smtClean="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417513" y="75489"/>
            <a:ext cx="8229600" cy="1143000"/>
          </a:xfrm>
        </p:spPr>
        <p:txBody>
          <a:bodyPr>
            <a:noAutofit/>
          </a:bodyPr>
          <a:lstStyle/>
          <a:p>
            <a:pPr eaLnBrk="1" hangingPunct="1">
              <a:defRPr/>
            </a:pPr>
            <a:r>
              <a:rPr lang="en-US" altLang="zh-CN" sz="3200" dirty="0"/>
              <a:t>Set </a:t>
            </a:r>
            <a:r>
              <a:rPr lang="en-US" altLang="zh-CN" sz="3200" dirty="0" smtClean="0"/>
              <a:t>Windows </a:t>
            </a:r>
            <a:r>
              <a:rPr lang="en-US" altLang="zh-CN" sz="3200" dirty="0"/>
              <a:t>environment variable Path</a:t>
            </a:r>
            <a:endParaRPr lang="zh-CN" altLang="en-US" sz="3200" dirty="0"/>
          </a:p>
        </p:txBody>
      </p:sp>
      <p:pic>
        <p:nvPicPr>
          <p:cNvPr id="36867"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0" y="2551113"/>
            <a:ext cx="4000500" cy="421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2771775" y="5719763"/>
            <a:ext cx="1584325" cy="576262"/>
          </a:xfrm>
          <a:prstGeom prst="rect">
            <a:avLst/>
          </a:prstGeom>
          <a:noFill/>
        </p:spPr>
        <p:style>
          <a:lnRef idx="2">
            <a:schemeClr val="accent2"/>
          </a:lnRef>
          <a:fillRef idx="1">
            <a:schemeClr val="lt1"/>
          </a:fillRef>
          <a:effectRef idx="0">
            <a:schemeClr val="accent2"/>
          </a:effectRef>
          <a:fontRef idx="minor">
            <a:schemeClr val="dk1"/>
          </a:fontRef>
        </p:style>
        <p:txBody>
          <a:bodyPr anchor="ctr"/>
          <a:lstStyle/>
          <a:p>
            <a:pPr algn="ctr" eaLnBrk="1" fontAlgn="auto" hangingPunct="1">
              <a:spcBef>
                <a:spcPts val="0"/>
              </a:spcBef>
              <a:spcAft>
                <a:spcPts val="0"/>
              </a:spcAft>
              <a:defRPr/>
            </a:pPr>
            <a:endParaRPr lang="zh-CN" altLang="en-US"/>
          </a:p>
        </p:txBody>
      </p:sp>
      <p:pic>
        <p:nvPicPr>
          <p:cNvPr id="3686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22800" y="2551113"/>
            <a:ext cx="3400425" cy="1381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6870"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22800" y="4049713"/>
            <a:ext cx="3400425" cy="1381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6871"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22800" y="5503863"/>
            <a:ext cx="3400425" cy="1381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3016"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3FA1781E-B821-450B-8B74-2323FF0E7A7B}" type="slidenum">
              <a:rPr lang="zh-CN" altLang="en-US" sz="1000" smtClean="0"/>
              <a:pPr fontAlgn="base">
                <a:spcBef>
                  <a:spcPct val="0"/>
                </a:spcBef>
                <a:spcAft>
                  <a:spcPct val="0"/>
                </a:spcAft>
                <a:buClrTx/>
                <a:buSzTx/>
                <a:buFontTx/>
                <a:buNone/>
              </a:pPr>
              <a:t>34</a:t>
            </a:fld>
            <a:endParaRPr lang="zh-CN" altLang="en-US" sz="1000" smtClean="0"/>
          </a:p>
        </p:txBody>
      </p:sp>
      <p:sp>
        <p:nvSpPr>
          <p:cNvPr id="43017" name="矩形 1"/>
          <p:cNvSpPr>
            <a:spLocks noChangeArrowheads="1"/>
          </p:cNvSpPr>
          <p:nvPr/>
        </p:nvSpPr>
        <p:spPr bwMode="auto">
          <a:xfrm>
            <a:off x="539750" y="1028700"/>
            <a:ext cx="7472363"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r>
              <a:rPr lang="en-US" altLang="zh-CN" sz="2400">
                <a:solidFill>
                  <a:srgbClr val="000000"/>
                </a:solidFill>
              </a:rPr>
              <a:t>JDK</a:t>
            </a:r>
            <a:r>
              <a:rPr lang="zh-CN" altLang="en-US" sz="2400">
                <a:solidFill>
                  <a:srgbClr val="000000"/>
                </a:solidFill>
              </a:rPr>
              <a:t>安装完成后，还需要进行</a:t>
            </a:r>
            <a:r>
              <a:rPr lang="en-US" altLang="zh-CN" sz="2400">
                <a:solidFill>
                  <a:srgbClr val="000000"/>
                </a:solidFill>
              </a:rPr>
              <a:t>Java</a:t>
            </a:r>
            <a:r>
              <a:rPr lang="zh-CN" altLang="en-US" sz="2400">
                <a:solidFill>
                  <a:srgbClr val="000000"/>
                </a:solidFill>
              </a:rPr>
              <a:t>运行环境的配置。配置的主要工作是设置操作系统的</a:t>
            </a:r>
            <a:r>
              <a:rPr lang="en-US" altLang="zh-CN" sz="2400">
                <a:solidFill>
                  <a:srgbClr val="000000"/>
                </a:solidFill>
              </a:rPr>
              <a:t>Path</a:t>
            </a:r>
            <a:r>
              <a:rPr lang="zh-CN" altLang="en-US" sz="2400">
                <a:solidFill>
                  <a:srgbClr val="000000"/>
                </a:solidFill>
              </a:rPr>
              <a:t>和</a:t>
            </a:r>
            <a:r>
              <a:rPr lang="en-US" altLang="zh-CN" sz="2400">
                <a:solidFill>
                  <a:srgbClr val="000000"/>
                </a:solidFill>
              </a:rPr>
              <a:t>Classpath</a:t>
            </a:r>
            <a:r>
              <a:rPr lang="zh-CN" altLang="en-US" sz="2400">
                <a:solidFill>
                  <a:srgbClr val="000000"/>
                </a:solidFill>
              </a:rPr>
              <a:t>这两个环境变量，将</a:t>
            </a:r>
            <a:r>
              <a:rPr lang="en-US" altLang="zh-CN" sz="2400">
                <a:solidFill>
                  <a:srgbClr val="000000"/>
                </a:solidFill>
              </a:rPr>
              <a:t>JDK</a:t>
            </a:r>
            <a:r>
              <a:rPr lang="zh-CN" altLang="en-US" sz="2400">
                <a:solidFill>
                  <a:srgbClr val="000000"/>
                </a:solidFill>
              </a:rPr>
              <a:t>中的命令程序路径加入到系统的环境变量中。</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6867"/>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6869"/>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6870"/>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368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457200" y="44624"/>
            <a:ext cx="8229600" cy="864096"/>
          </a:xfrm>
        </p:spPr>
        <p:txBody>
          <a:bodyPr/>
          <a:lstStyle/>
          <a:p>
            <a:pPr eaLnBrk="1" fontAlgn="auto" hangingPunct="1">
              <a:spcAft>
                <a:spcPts val="0"/>
              </a:spcAft>
              <a:defRPr/>
            </a:pPr>
            <a:r>
              <a:rPr lang="zh-CN" altLang="en-US" dirty="0" smtClean="0"/>
              <a:t>为什么要配置环境变量</a:t>
            </a:r>
            <a:endParaRPr lang="zh-CN" alt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313" y="908050"/>
            <a:ext cx="6448425" cy="421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413" y="2349500"/>
            <a:ext cx="6448425" cy="421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a:spLocks noChangeArrowheads="1"/>
          </p:cNvSpPr>
          <p:nvPr/>
        </p:nvSpPr>
        <p:spPr bwMode="auto">
          <a:xfrm>
            <a:off x="3419475" y="823913"/>
            <a:ext cx="1744663"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zh-CN" altLang="en-US" sz="3600">
                <a:solidFill>
                  <a:srgbClr val="FF0000"/>
                </a:solidFill>
              </a:rPr>
              <a:t>配置前</a:t>
            </a:r>
          </a:p>
        </p:txBody>
      </p:sp>
      <p:sp>
        <p:nvSpPr>
          <p:cNvPr id="6" name="TextBox 5"/>
          <p:cNvSpPr txBox="1">
            <a:spLocks noChangeArrowheads="1"/>
          </p:cNvSpPr>
          <p:nvPr/>
        </p:nvSpPr>
        <p:spPr bwMode="auto">
          <a:xfrm>
            <a:off x="5649913" y="2366963"/>
            <a:ext cx="174466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zh-CN" altLang="en-US" sz="3600">
                <a:solidFill>
                  <a:srgbClr val="FF0000"/>
                </a:solidFill>
              </a:rPr>
              <a:t>配置后</a:t>
            </a:r>
          </a:p>
        </p:txBody>
      </p:sp>
      <p:sp>
        <p:nvSpPr>
          <p:cNvPr id="44039" name="灯片编号占位符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027E9E4E-C104-4299-BACD-F01A52B3B577}" type="slidenum">
              <a:rPr lang="zh-CN" altLang="en-US" sz="1000" smtClean="0"/>
              <a:pPr fontAlgn="base">
                <a:spcBef>
                  <a:spcPct val="0"/>
                </a:spcBef>
                <a:spcAft>
                  <a:spcPct val="0"/>
                </a:spcAft>
                <a:buClrTx/>
                <a:buSzTx/>
                <a:buFontTx/>
                <a:buNone/>
              </a:pPr>
              <a:t>35</a:t>
            </a:fld>
            <a:endParaRPr lang="zh-CN" altLang="en-US" sz="1000"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additive="base">
                                        <p:cTn id="7" dur="500" fill="hold"/>
                                        <p:tgtEl>
                                          <p:spTgt spid="4098"/>
                                        </p:tgtEl>
                                        <p:attrNameLst>
                                          <p:attrName>ppt_x</p:attrName>
                                        </p:attrNameLst>
                                      </p:cBhvr>
                                      <p:tavLst>
                                        <p:tav tm="0">
                                          <p:val>
                                            <p:strVal val="#ppt_x"/>
                                          </p:val>
                                        </p:tav>
                                        <p:tav tm="100000">
                                          <p:val>
                                            <p:strVal val="#ppt_x"/>
                                          </p:val>
                                        </p:tav>
                                      </p:tavLst>
                                    </p:anim>
                                    <p:anim calcmode="lin" valueType="num">
                                      <p:cBhvr additive="base">
                                        <p:cTn id="8" dur="500" fill="hold"/>
                                        <p:tgtEl>
                                          <p:spTgt spid="409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eaLnBrk="1" hangingPunct="1">
              <a:defRPr/>
            </a:pPr>
            <a:r>
              <a:rPr lang="en-US" altLang="zh-CN" dirty="0" smtClean="0"/>
              <a:t>1.3	Programming in the Command Prompt Window</a:t>
            </a:r>
            <a:endParaRPr lang="zh-CN" altLang="en-US" dirty="0"/>
          </a:p>
        </p:txBody>
      </p:sp>
      <p:sp>
        <p:nvSpPr>
          <p:cNvPr id="45059" name="内容占位符 2"/>
          <p:cNvSpPr>
            <a:spLocks noGrp="1"/>
          </p:cNvSpPr>
          <p:nvPr>
            <p:ph idx="1"/>
          </p:nvPr>
        </p:nvSpPr>
        <p:spPr>
          <a:xfrm>
            <a:off x="1709526" y="5289191"/>
            <a:ext cx="5724947" cy="1584325"/>
          </a:xfrm>
          <a:solidFill>
            <a:schemeClr val="bg1"/>
          </a:solidFill>
        </p:spPr>
        <p:txBody>
          <a:bodyPr/>
          <a:lstStyle/>
          <a:p>
            <a:pPr marL="0" indent="0" algn="ctr" eaLnBrk="1" hangingPunct="1">
              <a:buFont typeface="Wingdings 3" panose="05040102010807070707" pitchFamily="18" charset="2"/>
              <a:buNone/>
            </a:pPr>
            <a:r>
              <a:rPr lang="zh-CN" altLang="en-US" dirty="0" smtClean="0">
                <a:solidFill>
                  <a:srgbClr val="FF0000"/>
                </a:solidFill>
              </a:rPr>
              <a:t>编写</a:t>
            </a:r>
            <a:r>
              <a:rPr lang="en-US" altLang="zh-CN" dirty="0" smtClean="0"/>
              <a:t>Java</a:t>
            </a:r>
            <a:r>
              <a:rPr lang="zh-CN" altLang="en-US" dirty="0" smtClean="0"/>
              <a:t>源文件（</a:t>
            </a:r>
            <a:r>
              <a:rPr lang="en-US" altLang="zh-CN" dirty="0" smtClean="0"/>
              <a:t>Edit</a:t>
            </a:r>
            <a:r>
              <a:rPr lang="zh-CN" altLang="en-US" dirty="0" smtClean="0"/>
              <a:t>）</a:t>
            </a:r>
          </a:p>
          <a:p>
            <a:pPr marL="0" indent="0" algn="ctr" eaLnBrk="1" hangingPunct="1">
              <a:buFont typeface="Wingdings 3" panose="05040102010807070707" pitchFamily="18" charset="2"/>
              <a:buNone/>
            </a:pPr>
            <a:r>
              <a:rPr lang="zh-CN" altLang="en-US" dirty="0" smtClean="0">
                <a:solidFill>
                  <a:srgbClr val="FF0000"/>
                </a:solidFill>
              </a:rPr>
              <a:t>编译</a:t>
            </a:r>
            <a:r>
              <a:rPr lang="en-US" altLang="zh-CN" dirty="0" smtClean="0"/>
              <a:t>Java</a:t>
            </a:r>
            <a:r>
              <a:rPr lang="zh-CN" altLang="en-US" dirty="0" smtClean="0"/>
              <a:t>源文件（</a:t>
            </a:r>
            <a:r>
              <a:rPr lang="en-US" altLang="zh-CN" dirty="0" smtClean="0"/>
              <a:t>Compile</a:t>
            </a:r>
            <a:r>
              <a:rPr lang="zh-CN" altLang="en-US" dirty="0" smtClean="0"/>
              <a:t>）</a:t>
            </a:r>
          </a:p>
          <a:p>
            <a:pPr marL="0" indent="0" algn="ctr" eaLnBrk="1" hangingPunct="1">
              <a:buFont typeface="Wingdings 3" panose="05040102010807070707" pitchFamily="18" charset="2"/>
              <a:buNone/>
            </a:pPr>
            <a:r>
              <a:rPr lang="zh-CN" altLang="en-US" dirty="0" smtClean="0">
                <a:solidFill>
                  <a:srgbClr val="FF0000"/>
                </a:solidFill>
              </a:rPr>
              <a:t>运行</a:t>
            </a:r>
            <a:r>
              <a:rPr lang="en-US" altLang="zh-CN" dirty="0" smtClean="0"/>
              <a:t>Java</a:t>
            </a:r>
            <a:r>
              <a:rPr lang="zh-CN" altLang="en-US" dirty="0" smtClean="0"/>
              <a:t>程序（</a:t>
            </a:r>
            <a:r>
              <a:rPr lang="en-US" altLang="zh-CN" dirty="0" smtClean="0"/>
              <a:t>Run</a:t>
            </a:r>
            <a:r>
              <a:rPr lang="zh-CN" altLang="en-US" dirty="0" smtClean="0"/>
              <a:t>）</a:t>
            </a:r>
          </a:p>
        </p:txBody>
      </p:sp>
      <p:pic>
        <p:nvPicPr>
          <p:cNvPr id="4506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650" y="1557338"/>
            <a:ext cx="7038975" cy="177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灯片编号占位符 3"/>
          <p:cNvSpPr>
            <a:spLocks noGrp="1"/>
          </p:cNvSpPr>
          <p:nvPr>
            <p:ph type="sldNum" sz="quarter" idx="12"/>
          </p:nvPr>
        </p:nvSpPr>
        <p:spPr/>
        <p:txBody>
          <a:bodyPr/>
          <a:lstStyle/>
          <a:p>
            <a:pPr>
              <a:defRPr/>
            </a:pPr>
            <a:fld id="{C87DCA6F-582F-4AAF-AE2D-EB504E73617F}" type="slidenum">
              <a:rPr lang="zh-CN" altLang="en-US" smtClean="0"/>
              <a:pPr>
                <a:defRPr/>
              </a:pPr>
              <a:t>36</a:t>
            </a:fld>
            <a:endParaRPr lang="zh-CN" altLang="en-US"/>
          </a:p>
        </p:txBody>
      </p:sp>
      <p:pic>
        <p:nvPicPr>
          <p:cNvPr id="3" name="图片 2"/>
          <p:cNvPicPr>
            <a:picLocks noChangeAspect="1"/>
          </p:cNvPicPr>
          <p:nvPr/>
        </p:nvPicPr>
        <p:blipFill>
          <a:blip r:embed="rId3"/>
          <a:stretch>
            <a:fillRect/>
          </a:stretch>
        </p:blipFill>
        <p:spPr>
          <a:xfrm>
            <a:off x="2267744" y="1543026"/>
            <a:ext cx="1481336" cy="1824238"/>
          </a:xfrm>
          <a:prstGeom prst="rect">
            <a:avLst/>
          </a:prstGeom>
        </p:spPr>
      </p:pic>
      <p:pic>
        <p:nvPicPr>
          <p:cNvPr id="6" name="图片 5"/>
          <p:cNvPicPr>
            <a:picLocks noChangeAspect="1"/>
          </p:cNvPicPr>
          <p:nvPr/>
        </p:nvPicPr>
        <p:blipFill>
          <a:blip r:embed="rId4"/>
          <a:stretch>
            <a:fillRect/>
          </a:stretch>
        </p:blipFill>
        <p:spPr>
          <a:xfrm>
            <a:off x="5261174" y="1292833"/>
            <a:ext cx="1412220" cy="2300659"/>
          </a:xfrm>
          <a:prstGeom prst="rect">
            <a:avLst/>
          </a:prstGeom>
        </p:spPr>
      </p:pic>
      <p:pic>
        <p:nvPicPr>
          <p:cNvPr id="7" name="图片 6"/>
          <p:cNvPicPr>
            <a:picLocks noChangeAspect="1"/>
          </p:cNvPicPr>
          <p:nvPr/>
        </p:nvPicPr>
        <p:blipFill>
          <a:blip r:embed="rId5"/>
          <a:stretch>
            <a:fillRect/>
          </a:stretch>
        </p:blipFill>
        <p:spPr>
          <a:xfrm>
            <a:off x="3971353" y="3593492"/>
            <a:ext cx="1201291" cy="132033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05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5059">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059">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Rectangle 2"/>
          <p:cNvSpPr>
            <a:spLocks noGrp="1" noChangeArrowheads="1"/>
          </p:cNvSpPr>
          <p:nvPr>
            <p:ph type="title"/>
          </p:nvPr>
        </p:nvSpPr>
        <p:spPr>
          <a:xfrm>
            <a:off x="1150938" y="214313"/>
            <a:ext cx="7237412" cy="1462087"/>
          </a:xfrm>
        </p:spPr>
        <p:txBody>
          <a:bodyPr/>
          <a:lstStyle/>
          <a:p>
            <a:pPr algn="ctr" eaLnBrk="1" fontAlgn="auto" hangingPunct="1">
              <a:spcAft>
                <a:spcPts val="0"/>
              </a:spcAft>
              <a:defRPr/>
            </a:pPr>
            <a:r>
              <a:rPr lang="zh-CN" altLang="en-US"/>
              <a:t>编写</a:t>
            </a:r>
            <a:r>
              <a:rPr lang="en-US" altLang="zh-CN"/>
              <a:t>Java</a:t>
            </a:r>
            <a:r>
              <a:rPr lang="zh-CN" altLang="en-US"/>
              <a:t>源文件</a:t>
            </a:r>
          </a:p>
        </p:txBody>
      </p:sp>
      <p:sp>
        <p:nvSpPr>
          <p:cNvPr id="46083" name="Rectangle 3"/>
          <p:cNvSpPr>
            <a:spLocks noGrp="1" noChangeArrowheads="1"/>
          </p:cNvSpPr>
          <p:nvPr>
            <p:ph type="body" idx="1"/>
          </p:nvPr>
        </p:nvSpPr>
        <p:spPr>
          <a:xfrm>
            <a:off x="1042988" y="1773238"/>
            <a:ext cx="7772400" cy="4608512"/>
          </a:xfrm>
        </p:spPr>
        <p:txBody>
          <a:bodyPr/>
          <a:lstStyle/>
          <a:p>
            <a:pPr marL="0" indent="723900" eaLnBrk="1" hangingPunct="1">
              <a:buFont typeface="Wingdings" panose="05000000000000000000" pitchFamily="2" charset="2"/>
              <a:buNone/>
            </a:pPr>
            <a:r>
              <a:rPr lang="en-US" altLang="zh-CN" sz="2800" smtClean="0"/>
              <a:t>Java</a:t>
            </a:r>
            <a:r>
              <a:rPr lang="zh-CN" altLang="en-US" sz="2800" smtClean="0"/>
              <a:t>源文件是一种纯文本文件，它可以使用任何文本编辑器进行编辑，其扩展名为</a:t>
            </a:r>
            <a:r>
              <a:rPr lang="en-US" altLang="zh-CN" sz="2800" smtClean="0"/>
              <a:t>.java</a:t>
            </a:r>
            <a:r>
              <a:rPr lang="zh-CN" altLang="en-US" sz="2800" smtClean="0"/>
              <a:t>。</a:t>
            </a:r>
          </a:p>
          <a:p>
            <a:pPr marL="0" indent="723900" eaLnBrk="1" hangingPunct="1">
              <a:buFont typeface="Wingdings" panose="05000000000000000000" pitchFamily="2" charset="2"/>
              <a:buNone/>
            </a:pPr>
            <a:r>
              <a:rPr lang="zh-CN" altLang="en-US" sz="2800" smtClean="0"/>
              <a:t>例如，可以使用</a:t>
            </a:r>
            <a:r>
              <a:rPr lang="en-US" altLang="zh-CN" sz="2800" smtClean="0"/>
              <a:t>Windows</a:t>
            </a:r>
            <a:r>
              <a:rPr lang="zh-CN" altLang="en-US" sz="2800" smtClean="0"/>
              <a:t>的记事本编写一个名称为</a:t>
            </a:r>
            <a:r>
              <a:rPr lang="en-US" altLang="zh-CN" sz="2800" smtClean="0">
                <a:solidFill>
                  <a:srgbClr val="FF0000"/>
                </a:solidFill>
              </a:rPr>
              <a:t>HelloWorld.java</a:t>
            </a:r>
            <a:r>
              <a:rPr lang="zh-CN" altLang="en-US" sz="2800" smtClean="0"/>
              <a:t>的</a:t>
            </a:r>
            <a:r>
              <a:rPr lang="en-US" altLang="zh-CN" sz="2800" smtClean="0"/>
              <a:t>Java</a:t>
            </a:r>
            <a:r>
              <a:rPr lang="zh-CN" altLang="en-US" sz="2800" smtClean="0"/>
              <a:t>源文件。</a:t>
            </a:r>
            <a:endParaRPr lang="en-US" altLang="zh-CN" sz="2800" smtClean="0"/>
          </a:p>
        </p:txBody>
      </p:sp>
      <p:pic>
        <p:nvPicPr>
          <p:cNvPr id="4608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5513" y="3713163"/>
            <a:ext cx="5530850" cy="2720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6085"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A735C79E-E5AE-415E-9B36-DA753372D774}" type="slidenum">
              <a:rPr lang="zh-CN" altLang="en-US" sz="1000" smtClean="0"/>
              <a:pPr fontAlgn="base">
                <a:spcBef>
                  <a:spcPct val="0"/>
                </a:spcBef>
                <a:spcAft>
                  <a:spcPct val="0"/>
                </a:spcAft>
                <a:buClrTx/>
                <a:buSzTx/>
                <a:buFontTx/>
                <a:buNone/>
              </a:pPr>
              <a:t>37</a:t>
            </a:fld>
            <a:endParaRPr lang="zh-CN" altLang="en-US" sz="1000" smtClean="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058" name="Rectangle 2"/>
          <p:cNvSpPr>
            <a:spLocks noGrp="1" noChangeArrowheads="1"/>
          </p:cNvSpPr>
          <p:nvPr>
            <p:ph type="title"/>
          </p:nvPr>
        </p:nvSpPr>
        <p:spPr>
          <a:xfrm>
            <a:off x="1150938" y="214313"/>
            <a:ext cx="7237412" cy="1462087"/>
          </a:xfrm>
        </p:spPr>
        <p:txBody>
          <a:bodyPr/>
          <a:lstStyle/>
          <a:p>
            <a:pPr algn="ctr" eaLnBrk="1" fontAlgn="auto" hangingPunct="1">
              <a:spcAft>
                <a:spcPts val="0"/>
              </a:spcAft>
              <a:defRPr/>
            </a:pPr>
            <a:r>
              <a:rPr lang="zh-CN" altLang="en-US"/>
              <a:t>编译</a:t>
            </a:r>
            <a:r>
              <a:rPr lang="en-US" altLang="zh-CN"/>
              <a:t>Java</a:t>
            </a:r>
            <a:r>
              <a:rPr lang="zh-CN" altLang="en-US"/>
              <a:t>源文件</a:t>
            </a:r>
          </a:p>
        </p:txBody>
      </p:sp>
      <p:sp>
        <p:nvSpPr>
          <p:cNvPr id="48131" name="Rectangle 3"/>
          <p:cNvSpPr>
            <a:spLocks noGrp="1" noChangeArrowheads="1"/>
          </p:cNvSpPr>
          <p:nvPr>
            <p:ph type="body" idx="1"/>
          </p:nvPr>
        </p:nvSpPr>
        <p:spPr>
          <a:xfrm>
            <a:off x="684213" y="1341438"/>
            <a:ext cx="7772400" cy="4608512"/>
          </a:xfrm>
        </p:spPr>
        <p:txBody>
          <a:bodyPr/>
          <a:lstStyle/>
          <a:p>
            <a:pPr marL="0" indent="723900" eaLnBrk="1" hangingPunct="1">
              <a:buFont typeface="Wingdings" panose="05000000000000000000" pitchFamily="2" charset="2"/>
              <a:buNone/>
            </a:pPr>
            <a:r>
              <a:rPr lang="zh-CN" altLang="en-US" sz="2800" smtClean="0"/>
              <a:t>编译</a:t>
            </a:r>
            <a:r>
              <a:rPr lang="en-US" altLang="zh-CN" sz="2800" smtClean="0"/>
              <a:t>Java</a:t>
            </a:r>
            <a:r>
              <a:rPr lang="zh-CN" altLang="en-US" sz="2800" smtClean="0"/>
              <a:t>源文件，也就是将</a:t>
            </a:r>
            <a:r>
              <a:rPr lang="en-US" altLang="zh-CN" sz="2800" smtClean="0"/>
              <a:t>Java</a:t>
            </a:r>
            <a:r>
              <a:rPr lang="zh-CN" altLang="en-US" sz="2800" smtClean="0"/>
              <a:t>源文件编译（</a:t>
            </a:r>
            <a:r>
              <a:rPr lang="en-US" altLang="zh-CN" sz="2800" smtClean="0"/>
              <a:t>Compile</a:t>
            </a:r>
            <a:r>
              <a:rPr lang="zh-CN" altLang="en-US" sz="2800" smtClean="0"/>
              <a:t>）成</a:t>
            </a:r>
            <a:r>
              <a:rPr lang="en-US" altLang="zh-CN" sz="2800" smtClean="0"/>
              <a:t>Java</a:t>
            </a:r>
            <a:r>
              <a:rPr lang="zh-CN" altLang="en-US" sz="2800" smtClean="0"/>
              <a:t>类文件（扩展名为</a:t>
            </a:r>
            <a:r>
              <a:rPr lang="en-US" altLang="zh-CN" sz="2800" smtClean="0"/>
              <a:t>.class</a:t>
            </a:r>
            <a:r>
              <a:rPr lang="zh-CN" altLang="en-US" sz="2800" smtClean="0"/>
              <a:t>）。</a:t>
            </a:r>
          </a:p>
          <a:p>
            <a:pPr marL="0" indent="723900" eaLnBrk="1" hangingPunct="1">
              <a:buFont typeface="Wingdings" panose="05000000000000000000" pitchFamily="2" charset="2"/>
              <a:buNone/>
            </a:pPr>
            <a:endParaRPr lang="zh-CN" altLang="en-US" sz="2800" smtClean="0"/>
          </a:p>
          <a:p>
            <a:pPr marL="0" indent="723900" eaLnBrk="1" hangingPunct="1">
              <a:buFont typeface="Wingdings" panose="05000000000000000000" pitchFamily="2" charset="2"/>
              <a:buNone/>
            </a:pPr>
            <a:r>
              <a:rPr lang="zh-CN" altLang="en-US" sz="2800" smtClean="0"/>
              <a:t>例如，将</a:t>
            </a:r>
            <a:r>
              <a:rPr lang="en-US" altLang="zh-CN" sz="2800" smtClean="0"/>
              <a:t>HelloWorld.java</a:t>
            </a:r>
            <a:r>
              <a:rPr lang="zh-CN" altLang="en-US" sz="2800" smtClean="0"/>
              <a:t>文件编译成</a:t>
            </a:r>
            <a:r>
              <a:rPr lang="en-US" altLang="zh-CN" sz="2800" smtClean="0"/>
              <a:t>HelloWorld.class</a:t>
            </a:r>
            <a:r>
              <a:rPr lang="zh-CN" altLang="en-US" sz="2800" smtClean="0"/>
              <a:t>类文件使用如下命令：</a:t>
            </a:r>
          </a:p>
          <a:p>
            <a:pPr marL="0" indent="723900" eaLnBrk="1" hangingPunct="1">
              <a:buFont typeface="Wingdings" panose="05000000000000000000" pitchFamily="2" charset="2"/>
              <a:buNone/>
            </a:pPr>
            <a:endParaRPr lang="zh-CN" altLang="en-US" sz="2800" smtClean="0"/>
          </a:p>
          <a:p>
            <a:pPr marL="0" indent="723900" eaLnBrk="1" hangingPunct="1">
              <a:buFont typeface="Wingdings" panose="05000000000000000000" pitchFamily="2" charset="2"/>
              <a:buNone/>
            </a:pPr>
            <a:endParaRPr lang="zh-CN" altLang="en-US" sz="2800" smtClean="0"/>
          </a:p>
          <a:p>
            <a:pPr marL="0" indent="723900" eaLnBrk="1" hangingPunct="1">
              <a:buFont typeface="Wingdings" panose="05000000000000000000" pitchFamily="2" charset="2"/>
              <a:buNone/>
            </a:pPr>
            <a:r>
              <a:rPr lang="zh-CN" altLang="en-US" sz="2000" smtClean="0"/>
              <a:t>注意：编译</a:t>
            </a:r>
            <a:r>
              <a:rPr lang="en-US" altLang="zh-CN" sz="2000" smtClean="0"/>
              <a:t>Java</a:t>
            </a:r>
            <a:r>
              <a:rPr lang="zh-CN" altLang="en-US" sz="2000" smtClean="0"/>
              <a:t>的原文件，需要指定文件扩展名。</a:t>
            </a:r>
            <a:endParaRPr lang="zh-CN" altLang="en-US" sz="2800" smtClean="0"/>
          </a:p>
          <a:p>
            <a:pPr marL="0" indent="723900" eaLnBrk="1" hangingPunct="1">
              <a:buFont typeface="Wingdings" panose="05000000000000000000" pitchFamily="2" charset="2"/>
              <a:buNone/>
            </a:pPr>
            <a:endParaRPr lang="en-US" altLang="zh-CN" sz="2800" smtClean="0"/>
          </a:p>
        </p:txBody>
      </p:sp>
      <p:sp>
        <p:nvSpPr>
          <p:cNvPr id="48132" name="Rectangle 5"/>
          <p:cNvSpPr>
            <a:spLocks noChangeArrowheads="1"/>
          </p:cNvSpPr>
          <p:nvPr/>
        </p:nvSpPr>
        <p:spPr bwMode="auto">
          <a:xfrm>
            <a:off x="1103313" y="3897313"/>
            <a:ext cx="7559675" cy="503237"/>
          </a:xfrm>
          <a:prstGeom prst="rect">
            <a:avLst/>
          </a:prstGeom>
          <a:solidFill>
            <a:srgbClr val="C0C0C0">
              <a:alpha val="50195"/>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indent="622300">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en-US" altLang="zh-CN" sz="2000"/>
              <a:t>javac HelloWorld.java</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9475" y="3716338"/>
            <a:ext cx="5962650" cy="2933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313" y="5013325"/>
            <a:ext cx="2286000" cy="1504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611188" y="5084763"/>
            <a:ext cx="1000125" cy="129698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8136"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55E379BA-3F13-4C0A-8349-92C02303B2A4}" type="slidenum">
              <a:rPr lang="zh-CN" altLang="en-US" sz="1000" smtClean="0"/>
              <a:pPr fontAlgn="base">
                <a:spcBef>
                  <a:spcPct val="0"/>
                </a:spcBef>
                <a:spcAft>
                  <a:spcPct val="0"/>
                </a:spcAft>
                <a:buClrTx/>
                <a:buSzTx/>
                <a:buFontTx/>
                <a:buNone/>
              </a:pPr>
              <a:t>38</a:t>
            </a:fld>
            <a:endParaRPr lang="zh-CN" altLang="en-US" sz="1000"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07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106" name="Rectangle 2"/>
          <p:cNvSpPr>
            <a:spLocks noGrp="1" noChangeArrowheads="1"/>
          </p:cNvSpPr>
          <p:nvPr>
            <p:ph type="title"/>
          </p:nvPr>
        </p:nvSpPr>
        <p:spPr>
          <a:xfrm>
            <a:off x="1150938" y="214313"/>
            <a:ext cx="7237412" cy="1462087"/>
          </a:xfrm>
        </p:spPr>
        <p:txBody>
          <a:bodyPr/>
          <a:lstStyle/>
          <a:p>
            <a:pPr algn="ctr" eaLnBrk="1" fontAlgn="auto" hangingPunct="1">
              <a:spcAft>
                <a:spcPts val="0"/>
              </a:spcAft>
              <a:defRPr/>
            </a:pPr>
            <a:r>
              <a:rPr lang="zh-CN" altLang="en-US"/>
              <a:t>运行</a:t>
            </a:r>
            <a:r>
              <a:rPr lang="en-US" altLang="zh-CN"/>
              <a:t>Java</a:t>
            </a:r>
            <a:r>
              <a:rPr lang="zh-CN" altLang="en-US"/>
              <a:t>程序</a:t>
            </a:r>
          </a:p>
        </p:txBody>
      </p:sp>
      <p:sp>
        <p:nvSpPr>
          <p:cNvPr id="50179" name="Rectangle 3"/>
          <p:cNvSpPr>
            <a:spLocks noGrp="1" noChangeArrowheads="1"/>
          </p:cNvSpPr>
          <p:nvPr>
            <p:ph type="body" idx="1"/>
          </p:nvPr>
        </p:nvSpPr>
        <p:spPr>
          <a:xfrm>
            <a:off x="830263" y="1341438"/>
            <a:ext cx="7772400" cy="4608512"/>
          </a:xfrm>
        </p:spPr>
        <p:txBody>
          <a:bodyPr/>
          <a:lstStyle/>
          <a:p>
            <a:pPr marL="0" indent="723900" eaLnBrk="1" hangingPunct="1">
              <a:buFont typeface="Wingdings" panose="05000000000000000000" pitchFamily="2" charset="2"/>
              <a:buNone/>
            </a:pPr>
            <a:r>
              <a:rPr lang="en-US" altLang="zh-CN" sz="2800" smtClean="0"/>
              <a:t>Java</a:t>
            </a:r>
            <a:r>
              <a:rPr lang="zh-CN" altLang="en-US" sz="2800" smtClean="0"/>
              <a:t>程序可以分为</a:t>
            </a:r>
            <a:r>
              <a:rPr lang="en-US" altLang="zh-CN" sz="2800" smtClean="0"/>
              <a:t>Java Application</a:t>
            </a:r>
            <a:r>
              <a:rPr lang="zh-CN" altLang="en-US" sz="2800" smtClean="0"/>
              <a:t>（</a:t>
            </a:r>
            <a:r>
              <a:rPr lang="en-US" altLang="zh-CN" sz="2800" smtClean="0"/>
              <a:t>Java</a:t>
            </a:r>
            <a:r>
              <a:rPr lang="zh-CN" altLang="en-US" sz="2800" smtClean="0"/>
              <a:t>应用程序）和</a:t>
            </a:r>
            <a:r>
              <a:rPr lang="en-US" altLang="zh-CN" sz="2800" smtClean="0"/>
              <a:t>Java Applet</a:t>
            </a:r>
            <a:r>
              <a:rPr lang="zh-CN" altLang="en-US" sz="2800" smtClean="0"/>
              <a:t>（</a:t>
            </a:r>
            <a:r>
              <a:rPr lang="en-US" altLang="zh-CN" sz="2800" smtClean="0"/>
              <a:t>Java</a:t>
            </a:r>
            <a:r>
              <a:rPr lang="zh-CN" altLang="en-US" sz="2800" smtClean="0"/>
              <a:t>小应用程序）。其中，</a:t>
            </a:r>
            <a:r>
              <a:rPr lang="en-US" altLang="zh-CN" sz="2800" smtClean="0"/>
              <a:t>Java Application</a:t>
            </a:r>
            <a:r>
              <a:rPr lang="zh-CN" altLang="en-US" sz="2800" smtClean="0"/>
              <a:t>必须通过</a:t>
            </a:r>
            <a:r>
              <a:rPr lang="en-US" altLang="zh-CN" sz="2800" smtClean="0"/>
              <a:t>Java</a:t>
            </a:r>
            <a:r>
              <a:rPr lang="zh-CN" altLang="en-US" sz="2800" smtClean="0"/>
              <a:t>解释器（</a:t>
            </a:r>
            <a:r>
              <a:rPr lang="en-US" altLang="zh-CN" sz="2800" smtClean="0"/>
              <a:t>java.exe</a:t>
            </a:r>
            <a:r>
              <a:rPr lang="zh-CN" altLang="en-US" sz="2800" smtClean="0"/>
              <a:t>）来解释执行其字节码文件，即类文件，</a:t>
            </a:r>
            <a:r>
              <a:rPr lang="en-US" altLang="zh-CN" sz="2800" smtClean="0"/>
              <a:t>Java Applet</a:t>
            </a:r>
            <a:r>
              <a:rPr lang="zh-CN" altLang="en-US" sz="2800" smtClean="0"/>
              <a:t>需要使用支持它的浏览器（如</a:t>
            </a:r>
            <a:r>
              <a:rPr lang="en-US" altLang="zh-CN" sz="2800" smtClean="0"/>
              <a:t>Netscape Navigator</a:t>
            </a:r>
            <a:r>
              <a:rPr lang="zh-CN" altLang="en-US" sz="2800" smtClean="0"/>
              <a:t>或</a:t>
            </a:r>
            <a:r>
              <a:rPr lang="en-US" altLang="zh-CN" sz="2800" smtClean="0"/>
              <a:t>IE</a:t>
            </a:r>
            <a:r>
              <a:rPr lang="zh-CN" altLang="en-US" sz="2800" smtClean="0"/>
              <a:t>等）运行。运行</a:t>
            </a:r>
            <a:r>
              <a:rPr lang="en-US" altLang="zh-CN" sz="2800" smtClean="0"/>
              <a:t>Java</a:t>
            </a:r>
            <a:r>
              <a:rPr lang="zh-CN" altLang="en-US" sz="2800" smtClean="0"/>
              <a:t>应用程序的命令如下：</a:t>
            </a:r>
          </a:p>
          <a:p>
            <a:pPr marL="0" indent="723900" eaLnBrk="1" hangingPunct="1">
              <a:buFont typeface="Wingdings" panose="05000000000000000000" pitchFamily="2" charset="2"/>
              <a:buNone/>
            </a:pPr>
            <a:endParaRPr lang="zh-CN" altLang="en-US" sz="2000" smtClean="0"/>
          </a:p>
          <a:p>
            <a:pPr marL="0" indent="723900" eaLnBrk="1" hangingPunct="1">
              <a:buFont typeface="Wingdings" panose="05000000000000000000" pitchFamily="2" charset="2"/>
              <a:buNone/>
            </a:pPr>
            <a:endParaRPr lang="zh-CN" altLang="en-US" sz="2000" smtClean="0"/>
          </a:p>
          <a:p>
            <a:pPr marL="0" indent="723900" eaLnBrk="1" hangingPunct="1">
              <a:buFont typeface="Wingdings" panose="05000000000000000000" pitchFamily="2" charset="2"/>
              <a:buNone/>
            </a:pPr>
            <a:r>
              <a:rPr lang="zh-CN" altLang="en-US" sz="2000" smtClean="0"/>
              <a:t>注意：运行</a:t>
            </a:r>
            <a:r>
              <a:rPr lang="en-US" altLang="zh-CN" sz="2000" smtClean="0"/>
              <a:t>Java</a:t>
            </a:r>
            <a:r>
              <a:rPr lang="zh-CN" altLang="en-US" sz="2000" smtClean="0"/>
              <a:t>的类文件，不需要指定文件扩展名。</a:t>
            </a:r>
          </a:p>
          <a:p>
            <a:pPr marL="0" indent="723900" eaLnBrk="1" hangingPunct="1">
              <a:buFont typeface="Wingdings" panose="05000000000000000000" pitchFamily="2" charset="2"/>
              <a:buNone/>
            </a:pPr>
            <a:endParaRPr lang="en-US" altLang="zh-CN" sz="2000" smtClean="0"/>
          </a:p>
        </p:txBody>
      </p:sp>
      <p:sp>
        <p:nvSpPr>
          <p:cNvPr id="50180" name="Rectangle 4"/>
          <p:cNvSpPr>
            <a:spLocks noChangeArrowheads="1"/>
          </p:cNvSpPr>
          <p:nvPr/>
        </p:nvSpPr>
        <p:spPr bwMode="auto">
          <a:xfrm>
            <a:off x="1042988" y="4437063"/>
            <a:ext cx="7559675" cy="503237"/>
          </a:xfrm>
          <a:prstGeom prst="rect">
            <a:avLst/>
          </a:prstGeom>
          <a:solidFill>
            <a:srgbClr val="C0C0C0">
              <a:alpha val="50195"/>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indent="622300">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eaLnBrk="1" hangingPunct="1">
              <a:spcBef>
                <a:spcPct val="0"/>
              </a:spcBef>
              <a:buClrTx/>
              <a:buSzTx/>
              <a:buFontTx/>
              <a:buNone/>
            </a:pPr>
            <a:r>
              <a:rPr lang="en-US" altLang="en-US" sz="2000"/>
              <a:t>java </a:t>
            </a:r>
            <a:r>
              <a:rPr lang="en-US" altLang="zh-CN" sz="2000"/>
              <a:t>HelloWorld</a:t>
            </a:r>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0525" y="1449388"/>
            <a:ext cx="6727825" cy="4392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182"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1ACDD507-475D-4524-BF88-5223697CC41E}" type="slidenum">
              <a:rPr lang="zh-CN" altLang="en-US" sz="1000" smtClean="0"/>
              <a:pPr fontAlgn="base">
                <a:spcBef>
                  <a:spcPct val="0"/>
                </a:spcBef>
                <a:spcAft>
                  <a:spcPct val="0"/>
                </a:spcAft>
                <a:buClrTx/>
                <a:buSzTx/>
                <a:buFontTx/>
                <a:buNone/>
              </a:pPr>
              <a:t>39</a:t>
            </a:fld>
            <a:endParaRPr lang="zh-CN" altLang="en-US" sz="1000"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0" y="1340769"/>
            <a:ext cx="9144000" cy="2259682"/>
          </a:xfrm>
        </p:spPr>
        <p:txBody>
          <a:bodyPr/>
          <a:lstStyle/>
          <a:p>
            <a:pPr eaLnBrk="1" hangingPunct="1">
              <a:defRPr/>
            </a:pPr>
            <a:r>
              <a:rPr lang="en-US" altLang="zh-CN" dirty="0" smtClean="0"/>
              <a:t>Chapter 1 Introduction to Java Programming</a:t>
            </a:r>
            <a:endParaRPr lang="zh-CN" altLang="en-US" dirty="0"/>
          </a:p>
        </p:txBody>
      </p:sp>
      <p:sp>
        <p:nvSpPr>
          <p:cNvPr id="11267" name="副标题 2"/>
          <p:cNvSpPr>
            <a:spLocks noGrp="1"/>
          </p:cNvSpPr>
          <p:nvPr>
            <p:ph type="subTitle" idx="1"/>
          </p:nvPr>
        </p:nvSpPr>
        <p:spPr>
          <a:xfrm>
            <a:off x="685800" y="3611563"/>
            <a:ext cx="7772400" cy="1200150"/>
          </a:xfrm>
        </p:spPr>
        <p:txBody>
          <a:bodyPr/>
          <a:lstStyle/>
          <a:p>
            <a:pPr marR="0" eaLnBrk="1" hangingPunct="1"/>
            <a:endParaRPr lang="zh-CN" altLang="en-US" smtClean="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normAutofit fontScale="90000"/>
          </a:bodyPr>
          <a:lstStyle/>
          <a:p>
            <a:pPr eaLnBrk="1" fontAlgn="auto" hangingPunct="1">
              <a:spcAft>
                <a:spcPts val="0"/>
              </a:spcAft>
              <a:defRPr/>
            </a:pPr>
            <a:r>
              <a:rPr lang="en-US" altLang="zh-CN" sz="4600" dirty="0"/>
              <a:t>Using IDE (Integrated Development Environment)</a:t>
            </a:r>
            <a:endParaRPr lang="zh-CN" altLang="en-US" sz="4600" dirty="0"/>
          </a:p>
        </p:txBody>
      </p:sp>
      <p:sp>
        <p:nvSpPr>
          <p:cNvPr id="52227" name="Rectangle 3"/>
          <p:cNvSpPr>
            <a:spLocks noGrp="1" noChangeArrowheads="1"/>
          </p:cNvSpPr>
          <p:nvPr>
            <p:ph type="body" idx="1"/>
          </p:nvPr>
        </p:nvSpPr>
        <p:spPr/>
        <p:txBody>
          <a:bodyPr/>
          <a:lstStyle/>
          <a:p>
            <a:pPr eaLnBrk="1" hangingPunct="1"/>
            <a:r>
              <a:rPr lang="en-US" altLang="zh-CN" dirty="0" smtClean="0">
                <a:solidFill>
                  <a:srgbClr val="000000"/>
                </a:solidFill>
              </a:rPr>
              <a:t>Java</a:t>
            </a:r>
            <a:r>
              <a:rPr lang="zh-CN" altLang="en-US" dirty="0" smtClean="0">
                <a:solidFill>
                  <a:srgbClr val="000000"/>
                </a:solidFill>
              </a:rPr>
              <a:t>的开发除了使用命令行方式外，也支持集成开发环境。这些开发工具集成了编辑器和编译器，支持集成开发，方便使用。</a:t>
            </a:r>
            <a:endParaRPr lang="en-US" altLang="zh-CN" dirty="0" smtClean="0">
              <a:solidFill>
                <a:srgbClr val="000000"/>
              </a:solidFill>
            </a:endParaRPr>
          </a:p>
          <a:p>
            <a:pPr eaLnBrk="1" hangingPunct="1"/>
            <a:r>
              <a:rPr lang="zh-CN" altLang="en-US" dirty="0" smtClean="0">
                <a:solidFill>
                  <a:srgbClr val="000000"/>
                </a:solidFill>
              </a:rPr>
              <a:t>常见</a:t>
            </a:r>
            <a:r>
              <a:rPr lang="en-US" altLang="zh-CN" dirty="0" smtClean="0">
                <a:solidFill>
                  <a:srgbClr val="000000"/>
                </a:solidFill>
              </a:rPr>
              <a:t>Java IDE</a:t>
            </a:r>
          </a:p>
          <a:p>
            <a:pPr lvl="1" eaLnBrk="1" hangingPunct="1"/>
            <a:r>
              <a:rPr lang="en-US" altLang="zh-CN" strike="sngStrike" dirty="0" err="1" smtClean="0"/>
              <a:t>JCreator</a:t>
            </a:r>
            <a:endParaRPr lang="en-US" altLang="zh-CN" strike="sngStrike" dirty="0" smtClean="0"/>
          </a:p>
          <a:p>
            <a:pPr lvl="1" eaLnBrk="1" hangingPunct="1"/>
            <a:r>
              <a:rPr lang="en-US" altLang="zh-CN" strike="sngStrike" dirty="0" err="1" smtClean="0"/>
              <a:t>JBuilder</a:t>
            </a:r>
            <a:endParaRPr lang="en-US" altLang="zh-CN" strike="sngStrike" dirty="0" smtClean="0"/>
          </a:p>
          <a:p>
            <a:pPr lvl="1" eaLnBrk="1" hangingPunct="1"/>
            <a:r>
              <a:rPr lang="en-US" altLang="zh-CN" dirty="0" err="1" smtClean="0"/>
              <a:t>Netbeans</a:t>
            </a:r>
            <a:endParaRPr lang="en-US" altLang="zh-CN" dirty="0" smtClean="0"/>
          </a:p>
          <a:p>
            <a:pPr lvl="1" eaLnBrk="1" hangingPunct="1"/>
            <a:r>
              <a:rPr lang="en-US" altLang="zh-CN" dirty="0" err="1" smtClean="0"/>
              <a:t>Intellij</a:t>
            </a:r>
            <a:r>
              <a:rPr lang="en-US" altLang="zh-CN" dirty="0" smtClean="0"/>
              <a:t> Idea</a:t>
            </a:r>
          </a:p>
          <a:p>
            <a:pPr lvl="1" eaLnBrk="1" hangingPunct="1"/>
            <a:r>
              <a:rPr lang="en-US" altLang="zh-CN" dirty="0" smtClean="0"/>
              <a:t>Eclipse</a:t>
            </a:r>
            <a:endParaRPr lang="zh-CN" altLang="en-US" dirty="0" smtClean="0"/>
          </a:p>
        </p:txBody>
      </p:sp>
      <p:sp>
        <p:nvSpPr>
          <p:cNvPr id="52228"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14A45B04-C8C7-4378-8546-D1E94E1227E8}" type="slidenum">
              <a:rPr lang="zh-CN" altLang="en-US" sz="1000" smtClean="0"/>
              <a:pPr fontAlgn="base">
                <a:spcBef>
                  <a:spcPct val="0"/>
                </a:spcBef>
                <a:spcAft>
                  <a:spcPct val="0"/>
                </a:spcAft>
                <a:buClrTx/>
                <a:buSzTx/>
                <a:buFontTx/>
                <a:buNone/>
              </a:pPr>
              <a:t>40</a:t>
            </a:fld>
            <a:endParaRPr lang="zh-CN" altLang="en-US" sz="1000" smtClean="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193563" y="43656"/>
            <a:ext cx="8229600" cy="1143000"/>
          </a:xfrm>
        </p:spPr>
        <p:txBody>
          <a:bodyPr/>
          <a:lstStyle/>
          <a:p>
            <a:pPr eaLnBrk="1" fontAlgn="auto" hangingPunct="1">
              <a:spcAft>
                <a:spcPts val="0"/>
              </a:spcAft>
              <a:defRPr/>
            </a:pPr>
            <a:r>
              <a:rPr lang="en-US" altLang="zh-CN" dirty="0" smtClean="0"/>
              <a:t>Eclipse</a:t>
            </a:r>
          </a:p>
        </p:txBody>
      </p:sp>
      <p:sp>
        <p:nvSpPr>
          <p:cNvPr id="53251" name="Rectangle 3"/>
          <p:cNvSpPr>
            <a:spLocks noGrp="1" noChangeArrowheads="1"/>
          </p:cNvSpPr>
          <p:nvPr>
            <p:ph type="body" idx="1"/>
          </p:nvPr>
        </p:nvSpPr>
        <p:spPr>
          <a:xfrm>
            <a:off x="466725" y="1125538"/>
            <a:ext cx="8229600" cy="4524375"/>
          </a:xfrm>
        </p:spPr>
        <p:txBody>
          <a:bodyPr/>
          <a:lstStyle/>
          <a:p>
            <a:pPr eaLnBrk="1" hangingPunct="1"/>
            <a:r>
              <a:rPr lang="en-US" altLang="zh-CN" sz="2400" dirty="0" smtClean="0"/>
              <a:t>The Eclipse IDE is an open-source integrated development environment. Eclipse enables developers to rapidly create web, enterprise, desktop, and mobile applications using the Java platform, as well as JavaFX, PHP, JavaScript and Ajax, Ruby and Ruby on Rails, Groovy and Grails, and C/C++. </a:t>
            </a:r>
            <a:endParaRPr lang="zh-CN" altLang="en-US" sz="2400" dirty="0" smtClean="0"/>
          </a:p>
          <a:p>
            <a:pPr eaLnBrk="1" hangingPunct="1"/>
            <a:endParaRPr lang="zh-CN" altLang="en-US" sz="2400" dirty="0" smtClean="0"/>
          </a:p>
        </p:txBody>
      </p:sp>
      <p:sp>
        <p:nvSpPr>
          <p:cNvPr id="53252"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161FBC37-0298-4354-8272-0C977B661F2F}" type="slidenum">
              <a:rPr lang="zh-CN" altLang="en-US" sz="1000" smtClean="0"/>
              <a:pPr fontAlgn="base">
                <a:spcBef>
                  <a:spcPct val="0"/>
                </a:spcBef>
                <a:spcAft>
                  <a:spcPct val="0"/>
                </a:spcAft>
                <a:buClrTx/>
                <a:buSzTx/>
                <a:buFontTx/>
                <a:buNone/>
              </a:pPr>
              <a:t>41</a:t>
            </a:fld>
            <a:endParaRPr lang="zh-CN" altLang="en-US" sz="1000" smtClean="0"/>
          </a:p>
        </p:txBody>
      </p:sp>
      <p:pic>
        <p:nvPicPr>
          <p:cNvPr id="5325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4587" y="3705977"/>
            <a:ext cx="4333875" cy="2809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eaLnBrk="1" fontAlgn="auto" hangingPunct="1">
              <a:spcAft>
                <a:spcPts val="0"/>
              </a:spcAft>
              <a:defRPr/>
            </a:pPr>
            <a:r>
              <a:rPr lang="en-US" altLang="zh-CN" dirty="0" smtClean="0"/>
              <a:t>Programming in Eclipse</a:t>
            </a:r>
            <a:endParaRPr lang="zh-CN" alt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9813" y="1268413"/>
            <a:ext cx="6550025" cy="4913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9338" y="1268413"/>
            <a:ext cx="6550025" cy="4913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4277"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CD6877AD-D2E5-486B-8537-2D75A9CD0C55}" type="slidenum">
              <a:rPr lang="zh-CN" altLang="en-US" sz="1000" smtClean="0"/>
              <a:pPr fontAlgn="base">
                <a:spcBef>
                  <a:spcPct val="0"/>
                </a:spcBef>
                <a:spcAft>
                  <a:spcPct val="0"/>
                </a:spcAft>
                <a:buClrTx/>
                <a:buSzTx/>
                <a:buFontTx/>
                <a:buNone/>
              </a:pPr>
              <a:t>42</a:t>
            </a:fld>
            <a:endParaRPr lang="zh-CN" altLang="en-US" sz="1000"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additive="base">
                                        <p:cTn id="7" dur="500" fill="hold"/>
                                        <p:tgtEl>
                                          <p:spTgt spid="6146"/>
                                        </p:tgtEl>
                                        <p:attrNameLst>
                                          <p:attrName>ppt_x</p:attrName>
                                        </p:attrNameLst>
                                      </p:cBhvr>
                                      <p:tavLst>
                                        <p:tav tm="0">
                                          <p:val>
                                            <p:strVal val="#ppt_x"/>
                                          </p:val>
                                        </p:tav>
                                        <p:tav tm="100000">
                                          <p:val>
                                            <p:strVal val="#ppt_x"/>
                                          </p:val>
                                        </p:tav>
                                      </p:tavLst>
                                    </p:anim>
                                    <p:anim calcmode="lin" valueType="num">
                                      <p:cBhvr additive="base">
                                        <p:cTn id="8" dur="500" fill="hold"/>
                                        <p:tgtEl>
                                          <p:spTgt spid="6146"/>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eaLnBrk="1" fontAlgn="auto" hangingPunct="1">
              <a:spcAft>
                <a:spcPts val="0"/>
              </a:spcAft>
              <a:defRPr/>
            </a:pPr>
            <a:r>
              <a:rPr lang="en-US" altLang="zh-CN" dirty="0" smtClean="0"/>
              <a:t>Programming in Eclipse</a:t>
            </a:r>
            <a:endParaRPr lang="zh-CN" altLang="en-US" dirty="0"/>
          </a:p>
        </p:txBody>
      </p:sp>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71688" y="1196975"/>
            <a:ext cx="5000625" cy="4762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矩形 3"/>
          <p:cNvSpPr/>
          <p:nvPr/>
        </p:nvSpPr>
        <p:spPr>
          <a:xfrm>
            <a:off x="2482850" y="2665413"/>
            <a:ext cx="1008063" cy="2889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717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4075" y="836613"/>
            <a:ext cx="4149725" cy="5832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矩形 7"/>
          <p:cNvSpPr/>
          <p:nvPr/>
        </p:nvSpPr>
        <p:spPr>
          <a:xfrm>
            <a:off x="2916238" y="1700213"/>
            <a:ext cx="792162" cy="3603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717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6013" y="1363663"/>
            <a:ext cx="6076950" cy="4429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6" name="Picture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7550" y="1700213"/>
            <a:ext cx="6962775" cy="319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7" name="Picture 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47813" y="261938"/>
            <a:ext cx="6657975" cy="6632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5306"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8558BF94-A299-4330-B375-F8567A84BD85}" type="slidenum">
              <a:rPr lang="zh-CN" altLang="en-US" sz="1000" smtClean="0"/>
              <a:pPr fontAlgn="base">
                <a:spcBef>
                  <a:spcPct val="0"/>
                </a:spcBef>
                <a:spcAft>
                  <a:spcPct val="0"/>
                </a:spcAft>
                <a:buClrTx/>
                <a:buSzTx/>
                <a:buFontTx/>
                <a:buNone/>
              </a:pPr>
              <a:t>43</a:t>
            </a:fld>
            <a:endParaRPr lang="zh-CN" altLang="en-US" sz="1000" smtClean="0"/>
          </a:p>
        </p:txBody>
      </p:sp>
      <p:sp>
        <p:nvSpPr>
          <p:cNvPr id="2" name="矩形 1"/>
          <p:cNvSpPr>
            <a:spLocks noChangeArrowheads="1"/>
          </p:cNvSpPr>
          <p:nvPr/>
        </p:nvSpPr>
        <p:spPr bwMode="auto">
          <a:xfrm>
            <a:off x="2286000" y="3105150"/>
            <a:ext cx="4572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ucida Sans Unicode" panose="020B0602030504020204" pitchFamily="34" charset="0"/>
                <a:ea typeface="黑体" panose="02010609060101010101" pitchFamily="49" charset="-122"/>
              </a:defRPr>
            </a:lvl1pPr>
            <a:lvl2pPr marL="742950" indent="-285750">
              <a:defRPr>
                <a:solidFill>
                  <a:schemeClr val="tx1"/>
                </a:solidFill>
                <a:latin typeface="Lucida Sans Unicode" panose="020B0602030504020204" pitchFamily="34" charset="0"/>
                <a:ea typeface="黑体" panose="02010609060101010101" pitchFamily="49" charset="-122"/>
              </a:defRPr>
            </a:lvl2pPr>
            <a:lvl3pPr marL="1143000" indent="-228600">
              <a:defRPr>
                <a:solidFill>
                  <a:schemeClr val="tx1"/>
                </a:solidFill>
                <a:latin typeface="Lucida Sans Unicode" panose="020B0602030504020204" pitchFamily="34" charset="0"/>
                <a:ea typeface="黑体" panose="02010609060101010101" pitchFamily="49" charset="-122"/>
              </a:defRPr>
            </a:lvl3pPr>
            <a:lvl4pPr marL="1600200" indent="-228600">
              <a:defRPr>
                <a:solidFill>
                  <a:schemeClr val="tx1"/>
                </a:solidFill>
                <a:latin typeface="Lucida Sans Unicode" panose="020B0602030504020204" pitchFamily="34" charset="0"/>
                <a:ea typeface="黑体" panose="02010609060101010101" pitchFamily="49" charset="-122"/>
              </a:defRPr>
            </a:lvl4pPr>
            <a:lvl5pPr marL="2057400" indent="-228600">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Lucida Sans Unicode" panose="020B0602030504020204" pitchFamily="34" charset="0"/>
                <a:ea typeface="黑体" panose="02010609060101010101" pitchFamily="49" charset="-122"/>
              </a:defRPr>
            </a:lvl9pPr>
          </a:lstStyle>
          <a:p>
            <a:r>
              <a:rPr lang="en-US" altLang="zh-CN"/>
              <a:t>Right click project and select </a:t>
            </a:r>
            <a:r>
              <a:rPr lang="en-US" altLang="zh-CN" b="1"/>
              <a:t>Run</a:t>
            </a:r>
            <a:r>
              <a:rPr lang="en-US" altLang="zh-CN"/>
              <a:t> </a:t>
            </a:r>
            <a:r>
              <a:rPr lang="en-US" altLang="zh-CN" b="1"/>
              <a:t>As </a:t>
            </a:r>
            <a:r>
              <a:rPr lang="en-US" altLang="zh-CN"/>
              <a:t>| </a:t>
            </a:r>
            <a:r>
              <a:rPr lang="en-US" altLang="zh-CN" b="1"/>
              <a:t>Java Application</a:t>
            </a:r>
            <a:r>
              <a:rPr lang="en-US" altLang="zh-CN"/>
              <a:t>.</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7171"/>
                                        </p:tgtEl>
                                        <p:attrNameLst>
                                          <p:attrName>style.visibility</p:attrName>
                                        </p:attrNameLst>
                                      </p:cBhvr>
                                      <p:to>
                                        <p:strVal val="visible"/>
                                      </p:to>
                                    </p:set>
                                    <p:anim calcmode="lin" valueType="num">
                                      <p:cBhvr additive="base">
                                        <p:cTn id="7" dur="500" fill="hold"/>
                                        <p:tgtEl>
                                          <p:spTgt spid="7171"/>
                                        </p:tgtEl>
                                        <p:attrNameLst>
                                          <p:attrName>ppt_x</p:attrName>
                                        </p:attrNameLst>
                                      </p:cBhvr>
                                      <p:tavLst>
                                        <p:tav tm="0">
                                          <p:val>
                                            <p:strVal val="#ppt_x"/>
                                          </p:val>
                                        </p:tav>
                                        <p:tav tm="100000">
                                          <p:val>
                                            <p:strVal val="#ppt_x"/>
                                          </p:val>
                                        </p:tav>
                                      </p:tavLst>
                                    </p:anim>
                                    <p:anim calcmode="lin" valueType="num">
                                      <p:cBhvr additive="base">
                                        <p:cTn id="8" dur="500" fill="hold"/>
                                        <p:tgtEl>
                                          <p:spTgt spid="717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4" fill="hold" nodeType="clickEffect">
                                  <p:stCondLst>
                                    <p:cond delay="0"/>
                                  </p:stCondLst>
                                  <p:childTnLst>
                                    <p:set>
                                      <p:cBhvr>
                                        <p:cTn id="16" dur="1" fill="hold">
                                          <p:stCondLst>
                                            <p:cond delay="0"/>
                                          </p:stCondLst>
                                        </p:cTn>
                                        <p:tgtEl>
                                          <p:spTgt spid="7172"/>
                                        </p:tgtEl>
                                        <p:attrNameLst>
                                          <p:attrName>style.visibility</p:attrName>
                                        </p:attrNameLst>
                                      </p:cBhvr>
                                      <p:to>
                                        <p:strVal val="visible"/>
                                      </p:to>
                                    </p:set>
                                    <p:anim calcmode="lin" valueType="num">
                                      <p:cBhvr additive="base">
                                        <p:cTn id="17" dur="500" fill="hold"/>
                                        <p:tgtEl>
                                          <p:spTgt spid="7172"/>
                                        </p:tgtEl>
                                        <p:attrNameLst>
                                          <p:attrName>ppt_x</p:attrName>
                                        </p:attrNameLst>
                                      </p:cBhvr>
                                      <p:tavLst>
                                        <p:tav tm="0">
                                          <p:val>
                                            <p:strVal val="#ppt_x"/>
                                          </p:val>
                                        </p:tav>
                                        <p:tav tm="100000">
                                          <p:val>
                                            <p:strVal val="#ppt_x"/>
                                          </p:val>
                                        </p:tav>
                                      </p:tavLst>
                                    </p:anim>
                                    <p:anim calcmode="lin" valueType="num">
                                      <p:cBhvr additive="base">
                                        <p:cTn id="18" dur="500" fill="hold"/>
                                        <p:tgtEl>
                                          <p:spTgt spid="7172"/>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4" fill="hold" nodeType="clickEffect">
                                  <p:stCondLst>
                                    <p:cond delay="0"/>
                                  </p:stCondLst>
                                  <p:childTnLst>
                                    <p:set>
                                      <p:cBhvr>
                                        <p:cTn id="26" dur="1" fill="hold">
                                          <p:stCondLst>
                                            <p:cond delay="0"/>
                                          </p:stCondLst>
                                        </p:cTn>
                                        <p:tgtEl>
                                          <p:spTgt spid="7174"/>
                                        </p:tgtEl>
                                        <p:attrNameLst>
                                          <p:attrName>style.visibility</p:attrName>
                                        </p:attrNameLst>
                                      </p:cBhvr>
                                      <p:to>
                                        <p:strVal val="visible"/>
                                      </p:to>
                                    </p:set>
                                    <p:anim calcmode="lin" valueType="num">
                                      <p:cBhvr additive="base">
                                        <p:cTn id="27" dur="500" fill="hold"/>
                                        <p:tgtEl>
                                          <p:spTgt spid="7174"/>
                                        </p:tgtEl>
                                        <p:attrNameLst>
                                          <p:attrName>ppt_x</p:attrName>
                                        </p:attrNameLst>
                                      </p:cBhvr>
                                      <p:tavLst>
                                        <p:tav tm="0">
                                          <p:val>
                                            <p:strVal val="#ppt_x"/>
                                          </p:val>
                                        </p:tav>
                                        <p:tav tm="100000">
                                          <p:val>
                                            <p:strVal val="#ppt_x"/>
                                          </p:val>
                                        </p:tav>
                                      </p:tavLst>
                                    </p:anim>
                                    <p:anim calcmode="lin" valueType="num">
                                      <p:cBhvr additive="base">
                                        <p:cTn id="28" dur="500" fill="hold"/>
                                        <p:tgtEl>
                                          <p:spTgt spid="7174"/>
                                        </p:tgtEl>
                                        <p:attrNameLst>
                                          <p:attrName>ppt_y</p:attrName>
                                        </p:attrNameLst>
                                      </p:cBhvr>
                                      <p:tavLst>
                                        <p:tav tm="0">
                                          <p:val>
                                            <p:strVal val="1+#ppt_h/2"/>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ntr" presetSubtype="4" fill="hold" nodeType="clickEffect">
                                  <p:stCondLst>
                                    <p:cond delay="0"/>
                                  </p:stCondLst>
                                  <p:childTnLst>
                                    <p:set>
                                      <p:cBhvr>
                                        <p:cTn id="32" dur="1" fill="hold">
                                          <p:stCondLst>
                                            <p:cond delay="0"/>
                                          </p:stCondLst>
                                        </p:cTn>
                                        <p:tgtEl>
                                          <p:spTgt spid="7176"/>
                                        </p:tgtEl>
                                        <p:attrNameLst>
                                          <p:attrName>style.visibility</p:attrName>
                                        </p:attrNameLst>
                                      </p:cBhvr>
                                      <p:to>
                                        <p:strVal val="visible"/>
                                      </p:to>
                                    </p:set>
                                    <p:anim calcmode="lin" valueType="num">
                                      <p:cBhvr additive="base">
                                        <p:cTn id="33" dur="500" fill="hold"/>
                                        <p:tgtEl>
                                          <p:spTgt spid="7176"/>
                                        </p:tgtEl>
                                        <p:attrNameLst>
                                          <p:attrName>ppt_x</p:attrName>
                                        </p:attrNameLst>
                                      </p:cBhvr>
                                      <p:tavLst>
                                        <p:tav tm="0">
                                          <p:val>
                                            <p:strVal val="#ppt_x"/>
                                          </p:val>
                                        </p:tav>
                                        <p:tav tm="100000">
                                          <p:val>
                                            <p:strVal val="#ppt_x"/>
                                          </p:val>
                                        </p:tav>
                                      </p:tavLst>
                                    </p:anim>
                                    <p:anim calcmode="lin" valueType="num">
                                      <p:cBhvr additive="base">
                                        <p:cTn id="34" dur="500" fill="hold"/>
                                        <p:tgtEl>
                                          <p:spTgt spid="7176"/>
                                        </p:tgtEl>
                                        <p:attrNameLst>
                                          <p:attrName>ppt_y</p:attrName>
                                        </p:attrNameLst>
                                      </p:cBhvr>
                                      <p:tavLst>
                                        <p:tav tm="0">
                                          <p:val>
                                            <p:strVal val="1+#ppt_h/2"/>
                                          </p:val>
                                        </p:tav>
                                        <p:tav tm="100000">
                                          <p:val>
                                            <p:strVal val="#ppt_y"/>
                                          </p:val>
                                        </p:tav>
                                      </p:tavLst>
                                    </p:anim>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ntr" presetSubtype="4" fill="hold" nodeType="clickEffect">
                                  <p:stCondLst>
                                    <p:cond delay="0"/>
                                  </p:stCondLst>
                                  <p:childTnLst>
                                    <p:set>
                                      <p:cBhvr>
                                        <p:cTn id="38" dur="1" fill="hold">
                                          <p:stCondLst>
                                            <p:cond delay="0"/>
                                          </p:stCondLst>
                                        </p:cTn>
                                        <p:tgtEl>
                                          <p:spTgt spid="7177"/>
                                        </p:tgtEl>
                                        <p:attrNameLst>
                                          <p:attrName>style.visibility</p:attrName>
                                        </p:attrNameLst>
                                      </p:cBhvr>
                                      <p:to>
                                        <p:strVal val="visible"/>
                                      </p:to>
                                    </p:set>
                                    <p:anim calcmode="lin" valueType="num">
                                      <p:cBhvr additive="base">
                                        <p:cTn id="39" dur="500" fill="hold"/>
                                        <p:tgtEl>
                                          <p:spTgt spid="7177"/>
                                        </p:tgtEl>
                                        <p:attrNameLst>
                                          <p:attrName>ppt_x</p:attrName>
                                        </p:attrNameLst>
                                      </p:cBhvr>
                                      <p:tavLst>
                                        <p:tav tm="0">
                                          <p:val>
                                            <p:strVal val="#ppt_x"/>
                                          </p:val>
                                        </p:tav>
                                        <p:tav tm="100000">
                                          <p:val>
                                            <p:strVal val="#ppt_x"/>
                                          </p:val>
                                        </p:tav>
                                      </p:tavLst>
                                    </p:anim>
                                    <p:anim calcmode="lin" valueType="num">
                                      <p:cBhvr additive="base">
                                        <p:cTn id="40" dur="500" fill="hold"/>
                                        <p:tgtEl>
                                          <p:spTgt spid="7177"/>
                                        </p:tgtEl>
                                        <p:attrNameLst>
                                          <p:attrName>ppt_y</p:attrName>
                                        </p:attrNameLst>
                                      </p:cBhvr>
                                      <p:tavLst>
                                        <p:tav tm="0">
                                          <p:val>
                                            <p:strVal val="1+#ppt_h/2"/>
                                          </p:val>
                                        </p:tav>
                                        <p:tav tm="100000">
                                          <p:val>
                                            <p:strVal val="#ppt_y"/>
                                          </p:val>
                                        </p:tav>
                                      </p:tavLst>
                                    </p:anim>
                                  </p:childTnLst>
                                </p:cTn>
                              </p:par>
                              <p:par>
                                <p:cTn id="41" presetID="1" presetClass="entr" presetSubtype="0" fill="hold" grpId="0" nodeType="withEffect">
                                  <p:stCondLst>
                                    <p:cond delay="0"/>
                                  </p:stCondLst>
                                  <p:childTnLst>
                                    <p:set>
                                      <p:cBhvr>
                                        <p:cTn id="4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957" y="12073"/>
            <a:ext cx="8229600" cy="1143000"/>
          </a:xfrm>
        </p:spPr>
        <p:txBody>
          <a:bodyPr/>
          <a:lstStyle/>
          <a:p>
            <a:pPr eaLnBrk="1" fontAlgn="auto" hangingPunct="1">
              <a:spcAft>
                <a:spcPts val="0"/>
              </a:spcAft>
              <a:defRPr/>
            </a:pPr>
            <a:r>
              <a:rPr lang="en-US" altLang="zh-CN" dirty="0" smtClean="0"/>
              <a:t>Java API</a:t>
            </a:r>
            <a:r>
              <a:rPr lang="zh-CN" altLang="en-US" dirty="0"/>
              <a:t> </a:t>
            </a:r>
            <a:r>
              <a:rPr lang="en-US" altLang="zh-CN" dirty="0" smtClean="0"/>
              <a:t>Documentation API</a:t>
            </a:r>
            <a:r>
              <a:rPr lang="zh-CN" altLang="en-US" dirty="0" smtClean="0"/>
              <a:t>文档</a:t>
            </a:r>
            <a:endParaRPr lang="zh-CN" altLang="en-US"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08050"/>
            <a:ext cx="7648575" cy="4714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75" y="908050"/>
            <a:ext cx="8923338"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6325"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919C1A1D-1F39-442A-84B9-7356D69B9F70}" type="slidenum">
              <a:rPr lang="zh-CN" altLang="en-US" sz="1000" smtClean="0"/>
              <a:pPr fontAlgn="base">
                <a:spcBef>
                  <a:spcPct val="0"/>
                </a:spcBef>
                <a:spcAft>
                  <a:spcPct val="0"/>
                </a:spcAft>
                <a:buClrTx/>
                <a:buSzTx/>
                <a:buFontTx/>
                <a:buNone/>
              </a:pPr>
              <a:t>44</a:t>
            </a:fld>
            <a:endParaRPr lang="zh-CN" altLang="en-US" sz="1000"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 calcmode="lin" valueType="num">
                                      <p:cBhvr additive="base">
                                        <p:cTn id="7" dur="500" fill="hold"/>
                                        <p:tgtEl>
                                          <p:spTgt spid="1027"/>
                                        </p:tgtEl>
                                        <p:attrNameLst>
                                          <p:attrName>ppt_x</p:attrName>
                                        </p:attrNameLst>
                                      </p:cBhvr>
                                      <p:tavLst>
                                        <p:tav tm="0">
                                          <p:val>
                                            <p:strVal val="#ppt_x"/>
                                          </p:val>
                                        </p:tav>
                                        <p:tav tm="100000">
                                          <p:val>
                                            <p:strVal val="#ppt_x"/>
                                          </p:val>
                                        </p:tav>
                                      </p:tavLst>
                                    </p:anim>
                                    <p:anim calcmode="lin" valueType="num">
                                      <p:cBhvr additive="base">
                                        <p:cTn id="8" dur="500" fill="hold"/>
                                        <p:tgtEl>
                                          <p:spTgt spid="1027"/>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029"/>
                                        </p:tgtEl>
                                        <p:attrNameLst>
                                          <p:attrName>style.visibility</p:attrName>
                                        </p:attrNameLst>
                                      </p:cBhvr>
                                      <p:to>
                                        <p:strVal val="visible"/>
                                      </p:to>
                                    </p:set>
                                    <p:anim calcmode="lin" valueType="num">
                                      <p:cBhvr additive="base">
                                        <p:cTn id="13" dur="500" fill="hold"/>
                                        <p:tgtEl>
                                          <p:spTgt spid="1029"/>
                                        </p:tgtEl>
                                        <p:attrNameLst>
                                          <p:attrName>ppt_x</p:attrName>
                                        </p:attrNameLst>
                                      </p:cBhvr>
                                      <p:tavLst>
                                        <p:tav tm="0">
                                          <p:val>
                                            <p:strVal val="#ppt_x"/>
                                          </p:val>
                                        </p:tav>
                                        <p:tav tm="100000">
                                          <p:val>
                                            <p:strVal val="#ppt_x"/>
                                          </p:val>
                                        </p:tav>
                                      </p:tavLst>
                                    </p:anim>
                                    <p:anim calcmode="lin" valueType="num">
                                      <p:cBhvr additive="base">
                                        <p:cTn id="14" dur="500" fill="hold"/>
                                        <p:tgtEl>
                                          <p:spTgt spid="10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内容占位符 1"/>
          <p:cNvSpPr>
            <a:spLocks noGrp="1"/>
          </p:cNvSpPr>
          <p:nvPr>
            <p:ph idx="1"/>
          </p:nvPr>
        </p:nvSpPr>
        <p:spPr/>
        <p:txBody>
          <a:bodyPr/>
          <a:lstStyle/>
          <a:p>
            <a:pPr eaLnBrk="1" hangingPunct="1"/>
            <a:r>
              <a:rPr lang="en-US" altLang="zh-CN" dirty="0" smtClean="0"/>
              <a:t>http://www.oracle.com/technetwork/java/index.html </a:t>
            </a:r>
          </a:p>
          <a:p>
            <a:pPr eaLnBrk="1" hangingPunct="1"/>
            <a:r>
              <a:rPr lang="en-US" altLang="zh-CN" dirty="0"/>
              <a:t>http://jakarta.apache.org/</a:t>
            </a:r>
          </a:p>
          <a:p>
            <a:pPr eaLnBrk="1" hangingPunct="1"/>
            <a:r>
              <a:rPr lang="en-US" altLang="zh-CN" dirty="0" smtClean="0"/>
              <a:t>http://attic.apache.org/</a:t>
            </a:r>
          </a:p>
        </p:txBody>
      </p:sp>
      <p:sp>
        <p:nvSpPr>
          <p:cNvPr id="3" name="标题 2"/>
          <p:cNvSpPr>
            <a:spLocks noGrp="1"/>
          </p:cNvSpPr>
          <p:nvPr>
            <p:ph type="title"/>
          </p:nvPr>
        </p:nvSpPr>
        <p:spPr/>
        <p:txBody>
          <a:bodyPr/>
          <a:lstStyle/>
          <a:p>
            <a:pPr eaLnBrk="1" fontAlgn="auto" hangingPunct="1">
              <a:spcAft>
                <a:spcPts val="0"/>
              </a:spcAft>
              <a:defRPr/>
            </a:pPr>
            <a:r>
              <a:rPr lang="en-US" altLang="zh-CN" dirty="0" smtClean="0"/>
              <a:t>Related Websites </a:t>
            </a:r>
            <a:r>
              <a:rPr lang="zh-CN" altLang="en-US" dirty="0" smtClean="0"/>
              <a:t>相关网站</a:t>
            </a:r>
            <a:endParaRPr lang="zh-CN" altLang="en-US" dirty="0"/>
          </a:p>
        </p:txBody>
      </p:sp>
      <p:sp>
        <p:nvSpPr>
          <p:cNvPr id="57348" name="灯片编号占位符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Ctr="0" compatLnSpc="1">
            <a:prstTxWarp prst="textNoShape">
              <a:avLst/>
            </a:prstTxWarp>
          </a:bodyPr>
          <a:lstStyle>
            <a:lvl1pPr>
              <a:spcBef>
                <a:spcPts val="400"/>
              </a:spcBef>
              <a:buClr>
                <a:schemeClr val="accent1"/>
              </a:buClr>
              <a:buSzPct val="68000"/>
              <a:buFont typeface="Wingdings 3" panose="05040102010807070707" pitchFamily="18" charset="2"/>
              <a:buChar char=""/>
              <a:defRPr sz="2700">
                <a:solidFill>
                  <a:schemeClr val="tx1"/>
                </a:solidFill>
                <a:latin typeface="Lucida Sans Unicode" panose="020B0602030504020204" pitchFamily="34" charset="0"/>
                <a:ea typeface="黑体" panose="02010609060101010101" pitchFamily="49" charset="-122"/>
              </a:defRPr>
            </a:lvl1pPr>
            <a:lvl2pPr marL="742950" indent="-285750">
              <a:spcBef>
                <a:spcPts val="325"/>
              </a:spcBef>
              <a:buClr>
                <a:schemeClr val="accent1"/>
              </a:buClr>
              <a:buFont typeface="Verdana" panose="020B0604030504040204" pitchFamily="34" charset="0"/>
              <a:buChar char="◦"/>
              <a:defRPr sz="2300">
                <a:solidFill>
                  <a:schemeClr val="tx1"/>
                </a:solidFill>
                <a:latin typeface="Lucida Sans Unicode" panose="020B0602030504020204" pitchFamily="34" charset="0"/>
                <a:ea typeface="黑体" panose="02010609060101010101" pitchFamily="49" charset="-122"/>
              </a:defRPr>
            </a:lvl2pPr>
            <a:lvl3pPr marL="1143000" indent="-228600">
              <a:spcBef>
                <a:spcPts val="350"/>
              </a:spcBef>
              <a:buClr>
                <a:schemeClr val="accent2"/>
              </a:buClr>
              <a:buSzPct val="100000"/>
              <a:buFont typeface="Wingdings 2" panose="05020102010507070707" pitchFamily="18" charset="2"/>
              <a:buChar char=""/>
              <a:defRPr sz="2100">
                <a:solidFill>
                  <a:schemeClr val="tx1"/>
                </a:solidFill>
                <a:latin typeface="Lucida Sans Unicode" panose="020B0602030504020204" pitchFamily="34" charset="0"/>
                <a:ea typeface="黑体" panose="02010609060101010101" pitchFamily="49" charset="-122"/>
              </a:defRPr>
            </a:lvl3pPr>
            <a:lvl4pPr marL="1600200" indent="-228600">
              <a:spcBef>
                <a:spcPts val="350"/>
              </a:spcBef>
              <a:buClr>
                <a:schemeClr val="accent2"/>
              </a:buClr>
              <a:buFont typeface="Wingdings 2" panose="05020102010507070707" pitchFamily="18" charset="2"/>
              <a:buChar char=""/>
              <a:defRPr sz="1900">
                <a:solidFill>
                  <a:schemeClr val="tx1"/>
                </a:solidFill>
                <a:latin typeface="Lucida Sans Unicode" panose="020B0602030504020204" pitchFamily="34" charset="0"/>
                <a:ea typeface="黑体" panose="02010609060101010101" pitchFamily="49" charset="-122"/>
              </a:defRPr>
            </a:lvl4pPr>
            <a:lvl5pPr marL="2057400" indent="-228600">
              <a:spcBef>
                <a:spcPts val="350"/>
              </a:spcBef>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5pPr>
            <a:lvl6pPr marL="25146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6pPr>
            <a:lvl7pPr marL="29718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7pPr>
            <a:lvl8pPr marL="34290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8pPr>
            <a:lvl9pPr marL="3886200" indent="-228600" eaLnBrk="0" fontAlgn="base" hangingPunct="0">
              <a:spcBef>
                <a:spcPts val="350"/>
              </a:spcBef>
              <a:spcAft>
                <a:spcPct val="0"/>
              </a:spcAft>
              <a:buClr>
                <a:schemeClr val="accent2"/>
              </a:buClr>
              <a:buFont typeface="Wingdings 2" panose="05020102010507070707" pitchFamily="18" charset="2"/>
              <a:buChar char=""/>
              <a:defRPr>
                <a:solidFill>
                  <a:schemeClr val="tx1"/>
                </a:solidFill>
                <a:latin typeface="Lucida Sans Unicode" panose="020B0602030504020204" pitchFamily="34" charset="0"/>
                <a:ea typeface="黑体" panose="02010609060101010101" pitchFamily="49" charset="-122"/>
              </a:defRPr>
            </a:lvl9pPr>
          </a:lstStyle>
          <a:p>
            <a:pPr fontAlgn="base">
              <a:spcBef>
                <a:spcPct val="0"/>
              </a:spcBef>
              <a:spcAft>
                <a:spcPct val="0"/>
              </a:spcAft>
              <a:buClrTx/>
              <a:buSzTx/>
              <a:buFontTx/>
              <a:buNone/>
            </a:pPr>
            <a:fld id="{FE5227E1-80E0-4FA9-8267-FF867255E6A2}" type="slidenum">
              <a:rPr lang="zh-CN" altLang="en-US" sz="1000" smtClean="0"/>
              <a:pPr fontAlgn="base">
                <a:spcBef>
                  <a:spcPct val="0"/>
                </a:spcBef>
                <a:spcAft>
                  <a:spcPct val="0"/>
                </a:spcAft>
                <a:buClrTx/>
                <a:buSzTx/>
                <a:buFontTx/>
                <a:buNone/>
              </a:pPr>
              <a:t>45</a:t>
            </a:fld>
            <a:endParaRPr lang="zh-CN" altLang="en-US" sz="1000" smtClean="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eaLnBrk="1" hangingPunct="1">
              <a:defRPr/>
            </a:pPr>
            <a:r>
              <a:rPr lang="en-US" altLang="zh-CN" dirty="0" smtClean="0"/>
              <a:t>Java Application Structure </a:t>
            </a:r>
            <a:r>
              <a:rPr lang="zh-CN" altLang="en-US" dirty="0" smtClean="0"/>
              <a:t>程序结构</a:t>
            </a:r>
            <a:endParaRPr lang="zh-CN" altLang="en-US" dirty="0"/>
          </a:p>
        </p:txBody>
      </p:sp>
      <p:pic>
        <p:nvPicPr>
          <p:cNvPr id="5837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188" y="1773238"/>
            <a:ext cx="8674100" cy="399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灯片编号占位符 2"/>
          <p:cNvSpPr>
            <a:spLocks noGrp="1"/>
          </p:cNvSpPr>
          <p:nvPr>
            <p:ph type="sldNum" sz="quarter" idx="12"/>
          </p:nvPr>
        </p:nvSpPr>
        <p:spPr/>
        <p:txBody>
          <a:bodyPr/>
          <a:lstStyle/>
          <a:p>
            <a:pPr>
              <a:defRPr/>
            </a:pPr>
            <a:fld id="{135993A8-5D55-43D0-B08F-50EF423428B3}" type="slidenum">
              <a:rPr lang="zh-CN" altLang="en-US" smtClean="0"/>
              <a:pPr>
                <a:defRPr/>
              </a:pPr>
              <a:t>46</a:t>
            </a:fld>
            <a:endParaRPr lang="zh-CN" altLang="en-US"/>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eaLnBrk="1" hangingPunct="1">
              <a:defRPr/>
            </a:pPr>
            <a:r>
              <a:rPr lang="en-US" altLang="zh-CN" dirty="0" smtClean="0"/>
              <a:t>Java Application Structure </a:t>
            </a:r>
            <a:r>
              <a:rPr lang="zh-CN" altLang="en-US" dirty="0" smtClean="0"/>
              <a:t>程序结构</a:t>
            </a:r>
            <a:endParaRPr lang="zh-CN" altLang="en-US" dirty="0"/>
          </a:p>
        </p:txBody>
      </p:sp>
      <p:sp>
        <p:nvSpPr>
          <p:cNvPr id="59395" name="内容占位符 2"/>
          <p:cNvSpPr>
            <a:spLocks noGrp="1"/>
          </p:cNvSpPr>
          <p:nvPr>
            <p:ph idx="1"/>
          </p:nvPr>
        </p:nvSpPr>
        <p:spPr/>
        <p:txBody>
          <a:bodyPr/>
          <a:lstStyle/>
          <a:p>
            <a:pPr eaLnBrk="1" hangingPunct="1"/>
            <a:r>
              <a:rPr lang="en-US" altLang="zh-CN" smtClean="0"/>
              <a:t>The syntax of Java language defines exactly how the vocabularies of the language can be combined to form sentences and how the sentences can be combined to form a program. </a:t>
            </a:r>
            <a:endParaRPr lang="zh-CN" altLang="en-US" smtClean="0"/>
          </a:p>
        </p:txBody>
      </p:sp>
      <p:sp>
        <p:nvSpPr>
          <p:cNvPr id="4" name="灯片编号占位符 3"/>
          <p:cNvSpPr>
            <a:spLocks noGrp="1"/>
          </p:cNvSpPr>
          <p:nvPr>
            <p:ph type="sldNum" sz="quarter" idx="12"/>
          </p:nvPr>
        </p:nvSpPr>
        <p:spPr/>
        <p:txBody>
          <a:bodyPr/>
          <a:lstStyle/>
          <a:p>
            <a:pPr>
              <a:defRPr/>
            </a:pPr>
            <a:fld id="{A69022EB-80D7-4EBC-B914-E0D6CF5CC1D5}" type="slidenum">
              <a:rPr lang="zh-CN" altLang="en-US" smtClean="0"/>
              <a:pPr>
                <a:defRPr/>
              </a:pPr>
              <a:t>47</a:t>
            </a:fld>
            <a:endParaRPr lang="zh-CN" alt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eaLnBrk="1" hangingPunct="1">
              <a:defRPr/>
            </a:pPr>
            <a:r>
              <a:rPr lang="en-US" altLang="zh-CN" dirty="0" smtClean="0"/>
              <a:t>Java Application Structure </a:t>
            </a:r>
            <a:r>
              <a:rPr lang="zh-CN" altLang="en-US" dirty="0" smtClean="0"/>
              <a:t>程序结构</a:t>
            </a:r>
            <a:endParaRPr lang="zh-CN" altLang="en-US" dirty="0"/>
          </a:p>
        </p:txBody>
      </p:sp>
      <p:sp>
        <p:nvSpPr>
          <p:cNvPr id="3" name="内容占位符 2"/>
          <p:cNvSpPr>
            <a:spLocks noGrp="1"/>
          </p:cNvSpPr>
          <p:nvPr>
            <p:ph idx="1"/>
          </p:nvPr>
        </p:nvSpPr>
        <p:spPr/>
        <p:txBody>
          <a:bodyPr/>
          <a:lstStyle/>
          <a:p>
            <a:pPr eaLnBrk="1" hangingPunct="1"/>
            <a:r>
              <a:rPr lang="en-US" altLang="zh-CN" smtClean="0"/>
              <a:t>compile-time error (</a:t>
            </a:r>
            <a:r>
              <a:rPr lang="zh-CN" altLang="en-US" smtClean="0"/>
              <a:t>编译时错误</a:t>
            </a:r>
            <a:r>
              <a:rPr lang="en-US" altLang="zh-CN" smtClean="0"/>
              <a:t>)</a:t>
            </a:r>
          </a:p>
          <a:p>
            <a:pPr lvl="1" eaLnBrk="1" hangingPunct="1"/>
            <a:r>
              <a:rPr lang="en-US" altLang="zh-CN" smtClean="0"/>
              <a:t>Any error identified by the compiler is referred to as a compile-time error</a:t>
            </a:r>
          </a:p>
          <a:p>
            <a:pPr eaLnBrk="1" hangingPunct="1"/>
            <a:r>
              <a:rPr lang="en-US" altLang="zh-CN" smtClean="0"/>
              <a:t>run-time error (</a:t>
            </a:r>
            <a:r>
              <a:rPr lang="zh-CN" altLang="en-US" smtClean="0"/>
              <a:t>运行时错误</a:t>
            </a:r>
            <a:r>
              <a:rPr lang="en-US" altLang="zh-CN" smtClean="0"/>
              <a:t>)</a:t>
            </a:r>
          </a:p>
          <a:p>
            <a:pPr lvl="1" eaLnBrk="1" hangingPunct="1"/>
            <a:r>
              <a:rPr lang="en-US" altLang="zh-CN" smtClean="0"/>
              <a:t>The error produced by the interpreter, java, is called a run-time error.</a:t>
            </a:r>
          </a:p>
          <a:p>
            <a:pPr eaLnBrk="1" hangingPunct="1"/>
            <a:r>
              <a:rPr lang="en-US" altLang="zh-CN" smtClean="0"/>
              <a:t>logical error (</a:t>
            </a:r>
            <a:r>
              <a:rPr lang="zh-CN" altLang="en-US" smtClean="0"/>
              <a:t>逻辑错误</a:t>
            </a:r>
            <a:r>
              <a:rPr lang="en-US" altLang="zh-CN" smtClean="0"/>
              <a:t>)</a:t>
            </a:r>
          </a:p>
          <a:p>
            <a:pPr lvl="1" eaLnBrk="1" hangingPunct="1"/>
            <a:r>
              <a:rPr lang="en-US" altLang="zh-CN" smtClean="0"/>
              <a:t>If your program compiles and executes without any complaint, but it produces wrong result, there must be some logical errors in your program.</a:t>
            </a:r>
            <a:endParaRPr lang="zh-CN" altLang="en-US" smtClean="0"/>
          </a:p>
          <a:p>
            <a:pPr eaLnBrk="1" hangingPunct="1"/>
            <a:endParaRPr lang="zh-CN" altLang="en-US" smtClean="0"/>
          </a:p>
        </p:txBody>
      </p:sp>
      <p:sp>
        <p:nvSpPr>
          <p:cNvPr id="4" name="灯片编号占位符 3"/>
          <p:cNvSpPr>
            <a:spLocks noGrp="1"/>
          </p:cNvSpPr>
          <p:nvPr>
            <p:ph type="sldNum" sz="quarter" idx="12"/>
          </p:nvPr>
        </p:nvSpPr>
        <p:spPr/>
        <p:txBody>
          <a:bodyPr/>
          <a:lstStyle/>
          <a:p>
            <a:pPr>
              <a:defRPr/>
            </a:pPr>
            <a:fld id="{D0749708-237F-4917-94C3-8ED9DF394B8E}" type="slidenum">
              <a:rPr lang="zh-CN" altLang="en-US" smtClean="0"/>
              <a:pPr>
                <a:defRPr/>
              </a:pPr>
              <a:t>48</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23528" y="125760"/>
            <a:ext cx="7272808" cy="998984"/>
          </a:xfrm>
        </p:spPr>
        <p:txBody>
          <a:bodyPr>
            <a:noAutofit/>
          </a:bodyPr>
          <a:lstStyle/>
          <a:p>
            <a:pPr eaLnBrk="1" hangingPunct="1">
              <a:defRPr/>
            </a:pPr>
            <a:r>
              <a:rPr lang="fr-FR" altLang="zh-CN" sz="3200" dirty="0" smtClean="0"/>
              <a:t>Java Source Code Style </a:t>
            </a:r>
            <a:r>
              <a:rPr lang="zh-CN" altLang="en-US" sz="3200" dirty="0" smtClean="0"/>
              <a:t>代码风格</a:t>
            </a:r>
            <a:endParaRPr lang="zh-CN" altLang="en-US" sz="3200" dirty="0"/>
          </a:p>
        </p:txBody>
      </p:sp>
      <p:sp>
        <p:nvSpPr>
          <p:cNvPr id="61443" name="内容占位符 2"/>
          <p:cNvSpPr>
            <a:spLocks noGrp="1"/>
          </p:cNvSpPr>
          <p:nvPr>
            <p:ph idx="1"/>
          </p:nvPr>
        </p:nvSpPr>
        <p:spPr/>
        <p:txBody>
          <a:bodyPr/>
          <a:lstStyle/>
          <a:p>
            <a:pPr eaLnBrk="1" hangingPunct="1"/>
            <a:r>
              <a:rPr lang="en-US" altLang="zh-CN" smtClean="0"/>
              <a:t>Programming style and documentation are as important as coding</a:t>
            </a:r>
          </a:p>
          <a:p>
            <a:pPr eaLnBrk="1" hangingPunct="1"/>
            <a:r>
              <a:rPr lang="en-US" altLang="zh-CN" smtClean="0"/>
              <a:t>Several guidelines for good style and documentation</a:t>
            </a:r>
            <a:endParaRPr lang="zh-CN" altLang="en-US" smtClean="0"/>
          </a:p>
        </p:txBody>
      </p:sp>
      <p:sp>
        <p:nvSpPr>
          <p:cNvPr id="4" name="灯片编号占位符 3"/>
          <p:cNvSpPr>
            <a:spLocks noGrp="1"/>
          </p:cNvSpPr>
          <p:nvPr>
            <p:ph type="sldNum" sz="quarter" idx="12"/>
          </p:nvPr>
        </p:nvSpPr>
        <p:spPr/>
        <p:txBody>
          <a:bodyPr/>
          <a:lstStyle/>
          <a:p>
            <a:pPr>
              <a:defRPr/>
            </a:pPr>
            <a:fld id="{F9F10404-221D-42CD-AC1A-66732A68F85F}" type="slidenum">
              <a:rPr lang="zh-CN" altLang="en-US" smtClean="0"/>
              <a:pPr>
                <a:defRPr/>
              </a:pPr>
              <a:t>49</a:t>
            </a:fld>
            <a:endParaRPr lang="zh-CN" alt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内容占位符 1"/>
          <p:cNvSpPr>
            <a:spLocks noGrp="1"/>
          </p:cNvSpPr>
          <p:nvPr>
            <p:ph idx="1"/>
          </p:nvPr>
        </p:nvSpPr>
        <p:spPr/>
        <p:txBody>
          <a:bodyPr/>
          <a:lstStyle/>
          <a:p>
            <a:pPr eaLnBrk="1" hangingPunct="1"/>
            <a:r>
              <a:rPr lang="en-US" altLang="zh-CN" dirty="0" smtClean="0"/>
              <a:t>Java is a </a:t>
            </a:r>
            <a:r>
              <a:rPr lang="en-US" altLang="zh-CN" dirty="0" smtClean="0">
                <a:solidFill>
                  <a:srgbClr val="FF0000"/>
                </a:solidFill>
              </a:rPr>
              <a:t>computer programming language </a:t>
            </a:r>
            <a:r>
              <a:rPr lang="en-US" altLang="zh-CN" dirty="0" smtClean="0"/>
              <a:t>that is concurrent, class-based, object-oriented, and specifically designed to have as few implementation dependencies as possible.</a:t>
            </a:r>
          </a:p>
          <a:p>
            <a:pPr eaLnBrk="1" hangingPunct="1"/>
            <a:r>
              <a:rPr lang="en-US" altLang="zh-CN" dirty="0" smtClean="0"/>
              <a:t>It is intended to let application developers "</a:t>
            </a:r>
            <a:r>
              <a:rPr lang="en-US" altLang="zh-CN" dirty="0" smtClean="0">
                <a:solidFill>
                  <a:srgbClr val="FF0000"/>
                </a:solidFill>
              </a:rPr>
              <a:t>write once, run anywhere</a:t>
            </a:r>
            <a:r>
              <a:rPr lang="en-US" altLang="zh-CN" dirty="0" smtClean="0"/>
              <a:t>" (WORA), meaning that code that runs on one platform does not need to be recompiled to run on another. </a:t>
            </a:r>
            <a:endParaRPr lang="zh-CN" altLang="en-US" dirty="0" smtClean="0"/>
          </a:p>
        </p:txBody>
      </p:sp>
      <p:sp>
        <p:nvSpPr>
          <p:cNvPr id="3" name="标题 2"/>
          <p:cNvSpPr>
            <a:spLocks noGrp="1"/>
          </p:cNvSpPr>
          <p:nvPr>
            <p:ph type="title"/>
          </p:nvPr>
        </p:nvSpPr>
        <p:spPr/>
        <p:txBody>
          <a:bodyPr/>
          <a:lstStyle/>
          <a:p>
            <a:pPr eaLnBrk="1" hangingPunct="1">
              <a:defRPr/>
            </a:pPr>
            <a:r>
              <a:rPr lang="en-US" altLang="zh-CN" dirty="0" smtClean="0"/>
              <a:t>Introduction to Java</a:t>
            </a:r>
            <a:endParaRPr lang="zh-CN" altLang="en-US" dirty="0"/>
          </a:p>
        </p:txBody>
      </p:sp>
      <p:sp>
        <p:nvSpPr>
          <p:cNvPr id="4" name="灯片编号占位符 3"/>
          <p:cNvSpPr>
            <a:spLocks noGrp="1"/>
          </p:cNvSpPr>
          <p:nvPr>
            <p:ph type="sldNum" sz="quarter" idx="12"/>
          </p:nvPr>
        </p:nvSpPr>
        <p:spPr/>
        <p:txBody>
          <a:bodyPr/>
          <a:lstStyle/>
          <a:p>
            <a:pPr>
              <a:defRPr/>
            </a:pPr>
            <a:fld id="{3562BBD5-738A-4FC7-A9D2-F2F76B4A2B01}" type="slidenum">
              <a:rPr lang="zh-CN" altLang="en-US" smtClean="0"/>
              <a:pPr>
                <a:defRPr/>
              </a:pPr>
              <a:t>5</a:t>
            </a:fld>
            <a:endParaRPr lang="zh-CN" altLang="en-US"/>
          </a:p>
        </p:txBody>
      </p:sp>
      <p:pic>
        <p:nvPicPr>
          <p:cNvPr id="2" name="图片 1"/>
          <p:cNvPicPr>
            <a:picLocks noChangeAspect="1"/>
          </p:cNvPicPr>
          <p:nvPr/>
        </p:nvPicPr>
        <p:blipFill>
          <a:blip r:embed="rId3"/>
          <a:stretch>
            <a:fillRect/>
          </a:stretch>
        </p:blipFill>
        <p:spPr>
          <a:xfrm>
            <a:off x="728662" y="2619375"/>
            <a:ext cx="7686675" cy="39719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eaLnBrk="1" hangingPunct="1">
              <a:defRPr/>
            </a:pPr>
            <a:r>
              <a:rPr lang="fr-FR" altLang="zh-CN" sz="3600" dirty="0" smtClean="0"/>
              <a:t>Java Source Code Style</a:t>
            </a:r>
            <a:endParaRPr lang="zh-CN" altLang="en-US" sz="3600" dirty="0"/>
          </a:p>
        </p:txBody>
      </p:sp>
      <p:sp>
        <p:nvSpPr>
          <p:cNvPr id="66563" name="内容占位符 2"/>
          <p:cNvSpPr>
            <a:spLocks noGrp="1"/>
          </p:cNvSpPr>
          <p:nvPr>
            <p:ph idx="1"/>
          </p:nvPr>
        </p:nvSpPr>
        <p:spPr/>
        <p:txBody>
          <a:bodyPr/>
          <a:lstStyle/>
          <a:p>
            <a:pPr eaLnBrk="1" hangingPunct="1"/>
            <a:r>
              <a:rPr lang="en-US" altLang="zh-CN" dirty="0" smtClean="0"/>
              <a:t>Indentation and Spacing </a:t>
            </a:r>
            <a:r>
              <a:rPr lang="zh-CN" altLang="en-US" dirty="0" smtClean="0"/>
              <a:t>缩进和空格</a:t>
            </a:r>
            <a:endParaRPr lang="en-US" altLang="zh-CN" dirty="0" smtClean="0"/>
          </a:p>
          <a:p>
            <a:pPr lvl="1" eaLnBrk="1" hangingPunct="1"/>
            <a:r>
              <a:rPr lang="en-US" altLang="zh-CN" dirty="0" smtClean="0"/>
              <a:t>Each component is indented by 4 spaces.</a:t>
            </a:r>
          </a:p>
          <a:p>
            <a:pPr lvl="1" eaLnBrk="1" hangingPunct="1"/>
            <a:r>
              <a:rPr lang="en-US" altLang="zh-CN" dirty="0" smtClean="0"/>
              <a:t>A single space should be added on both sides of a binary operator.</a:t>
            </a:r>
          </a:p>
          <a:p>
            <a:pPr lvl="1" eaLnBrk="1" hangingPunct="1"/>
            <a:r>
              <a:rPr lang="en-US" altLang="zh-CN" dirty="0" smtClean="0"/>
              <a:t>A single space line should be used to separate code segments.</a:t>
            </a:r>
          </a:p>
          <a:p>
            <a:pPr lvl="1" eaLnBrk="1" hangingPunct="1"/>
            <a:endParaRPr lang="zh-CN" altLang="en-US" dirty="0" smtClean="0"/>
          </a:p>
        </p:txBody>
      </p:sp>
      <p:sp>
        <p:nvSpPr>
          <p:cNvPr id="4" name="灯片编号占位符 3"/>
          <p:cNvSpPr>
            <a:spLocks noGrp="1"/>
          </p:cNvSpPr>
          <p:nvPr>
            <p:ph type="sldNum" sz="quarter" idx="12"/>
          </p:nvPr>
        </p:nvSpPr>
        <p:spPr/>
        <p:txBody>
          <a:bodyPr/>
          <a:lstStyle/>
          <a:p>
            <a:pPr>
              <a:defRPr/>
            </a:pPr>
            <a:fld id="{430B5BF8-383C-49C5-8F7F-7BB08E49670B}" type="slidenum">
              <a:rPr lang="zh-CN" altLang="en-US" smtClean="0"/>
              <a:pPr>
                <a:defRPr/>
              </a:pPr>
              <a:t>50</a:t>
            </a:fld>
            <a:endParaRPr lang="zh-CN" altLang="en-US"/>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p:cNvSpPr>
            <a:spLocks noGrp="1"/>
          </p:cNvSpPr>
          <p:nvPr>
            <p:ph idx="1"/>
          </p:nvPr>
        </p:nvSpPr>
        <p:spPr>
          <a:xfrm>
            <a:off x="457200" y="1481138"/>
            <a:ext cx="8507413" cy="4525962"/>
          </a:xfrm>
        </p:spPr>
        <p:txBody>
          <a:bodyPr>
            <a:normAutofit fontScale="62500" lnSpcReduction="20000"/>
          </a:bodyPr>
          <a:lstStyle/>
          <a:p>
            <a:pPr eaLnBrk="1" hangingPunct="1">
              <a:defRPr/>
            </a:pPr>
            <a:r>
              <a:rPr lang="en-US" altLang="zh-CN" dirty="0" smtClean="0"/>
              <a:t>public class Car {</a:t>
            </a:r>
            <a:endParaRPr lang="zh-CN" altLang="zh-CN" dirty="0" smtClean="0"/>
          </a:p>
          <a:p>
            <a:pPr eaLnBrk="1" hangingPunct="1">
              <a:defRPr/>
            </a:pPr>
            <a:r>
              <a:rPr lang="en-US" altLang="zh-CN" dirty="0" smtClean="0"/>
              <a:t> </a:t>
            </a:r>
            <a:endParaRPr lang="zh-CN" altLang="zh-CN" dirty="0" smtClean="0"/>
          </a:p>
          <a:p>
            <a:pPr eaLnBrk="1" hangingPunct="1">
              <a:defRPr/>
            </a:pPr>
            <a:r>
              <a:rPr lang="en-US" altLang="zh-CN" dirty="0" smtClean="0"/>
              <a:t>      public void moveAhead(int distance) {</a:t>
            </a:r>
            <a:endParaRPr lang="zh-CN" altLang="zh-CN" dirty="0" smtClean="0"/>
          </a:p>
          <a:p>
            <a:pPr eaLnBrk="1" hangingPunct="1">
              <a:defRPr/>
            </a:pPr>
            <a:r>
              <a:rPr lang="en-US" altLang="zh-CN" dirty="0" smtClean="0"/>
              <a:t>            switch (direction ) {</a:t>
            </a:r>
            <a:endParaRPr lang="zh-CN" altLang="zh-CN" dirty="0" smtClean="0"/>
          </a:p>
          <a:p>
            <a:pPr eaLnBrk="1" hangingPunct="1">
              <a:defRPr/>
            </a:pPr>
            <a:r>
              <a:rPr lang="en-US" altLang="zh-CN" dirty="0" smtClean="0"/>
              <a:t>                case 0: y = y + distance; break;</a:t>
            </a:r>
            <a:endParaRPr lang="zh-CN" altLang="zh-CN" dirty="0" smtClean="0"/>
          </a:p>
          <a:p>
            <a:pPr eaLnBrk="1" hangingPunct="1">
              <a:defRPr/>
            </a:pPr>
            <a:r>
              <a:rPr lang="en-US" altLang="zh-CN" dirty="0" smtClean="0"/>
              <a:t>                case 1: x = x + distance; break;</a:t>
            </a:r>
            <a:endParaRPr lang="zh-CN" altLang="zh-CN" dirty="0" smtClean="0"/>
          </a:p>
          <a:p>
            <a:pPr eaLnBrk="1" hangingPunct="1">
              <a:defRPr/>
            </a:pPr>
            <a:r>
              <a:rPr lang="en-US" altLang="zh-CN" dirty="0" smtClean="0"/>
              <a:t>                case 2: y = y - distance; break;</a:t>
            </a:r>
            <a:endParaRPr lang="zh-CN" altLang="zh-CN" dirty="0" smtClean="0"/>
          </a:p>
          <a:p>
            <a:pPr eaLnBrk="1" hangingPunct="1">
              <a:defRPr/>
            </a:pPr>
            <a:r>
              <a:rPr lang="en-US" altLang="zh-CN" dirty="0" smtClean="0"/>
              <a:t>                case 3: x = x - distance; break;</a:t>
            </a:r>
            <a:endParaRPr lang="zh-CN" altLang="zh-CN" dirty="0" smtClean="0"/>
          </a:p>
          <a:p>
            <a:pPr eaLnBrk="1" hangingPunct="1">
              <a:defRPr/>
            </a:pPr>
            <a:r>
              <a:rPr lang="en-US" altLang="zh-CN" dirty="0" smtClean="0"/>
              <a:t>        }</a:t>
            </a:r>
            <a:endParaRPr lang="zh-CN" altLang="zh-CN" dirty="0" smtClean="0"/>
          </a:p>
          <a:p>
            <a:pPr eaLnBrk="1" hangingPunct="1">
              <a:defRPr/>
            </a:pPr>
            <a:r>
              <a:rPr lang="en-US" altLang="zh-CN" dirty="0" smtClean="0"/>
              <a:t>    }</a:t>
            </a:r>
            <a:endParaRPr lang="zh-CN" altLang="zh-CN" dirty="0" smtClean="0"/>
          </a:p>
          <a:p>
            <a:pPr eaLnBrk="1" hangingPunct="1">
              <a:defRPr/>
            </a:pPr>
            <a:r>
              <a:rPr lang="en-US" altLang="zh-CN" dirty="0" smtClean="0"/>
              <a:t> </a:t>
            </a:r>
            <a:endParaRPr lang="zh-CN" altLang="zh-CN" dirty="0" smtClean="0"/>
          </a:p>
          <a:p>
            <a:pPr eaLnBrk="1" hangingPunct="1">
              <a:defRPr/>
            </a:pPr>
            <a:r>
              <a:rPr lang="en-US" altLang="zh-CN" dirty="0" smtClean="0"/>
              <a:t>    private String name;</a:t>
            </a:r>
            <a:endParaRPr lang="zh-CN" altLang="zh-CN" dirty="0" smtClean="0"/>
          </a:p>
          <a:p>
            <a:pPr eaLnBrk="1" hangingPunct="1">
              <a:defRPr/>
            </a:pPr>
            <a:r>
              <a:rPr lang="en-US" altLang="zh-CN" dirty="0" smtClean="0"/>
              <a:t>    private double width = 40, height = 30;</a:t>
            </a:r>
            <a:endParaRPr lang="zh-CN" altLang="zh-CN" dirty="0" smtClean="0"/>
          </a:p>
          <a:p>
            <a:pPr eaLnBrk="1" hangingPunct="1">
              <a:defRPr/>
            </a:pPr>
            <a:r>
              <a:rPr lang="en-US" altLang="zh-CN" dirty="0" smtClean="0"/>
              <a:t>    private int x = 400, y = 300;</a:t>
            </a:r>
            <a:endParaRPr lang="zh-CN" altLang="zh-CN" dirty="0" smtClean="0"/>
          </a:p>
          <a:p>
            <a:pPr eaLnBrk="1" hangingPunct="1">
              <a:defRPr/>
            </a:pPr>
            <a:r>
              <a:rPr lang="en-US" altLang="zh-CN" dirty="0" smtClean="0"/>
              <a:t>    private byte direction = 0;		//0: top; 1: right; 2: bottom; 3: left</a:t>
            </a:r>
            <a:endParaRPr lang="zh-CN" altLang="zh-CN" dirty="0" smtClean="0"/>
          </a:p>
          <a:p>
            <a:pPr eaLnBrk="1" hangingPunct="1">
              <a:defRPr/>
            </a:pPr>
            <a:r>
              <a:rPr lang="en-US" altLang="zh-CN" dirty="0" smtClean="0"/>
              <a:t>}</a:t>
            </a:r>
            <a:endParaRPr lang="zh-CN" altLang="zh-CN" dirty="0" smtClean="0"/>
          </a:p>
          <a:p>
            <a:pPr eaLnBrk="1" hangingPunct="1">
              <a:defRPr/>
            </a:pPr>
            <a:endParaRPr lang="zh-CN" altLang="en-US" dirty="0"/>
          </a:p>
        </p:txBody>
      </p:sp>
      <p:sp>
        <p:nvSpPr>
          <p:cNvPr id="2" name="标题 1"/>
          <p:cNvSpPr>
            <a:spLocks noGrp="1"/>
          </p:cNvSpPr>
          <p:nvPr>
            <p:ph type="title"/>
          </p:nvPr>
        </p:nvSpPr>
        <p:spPr/>
        <p:txBody>
          <a:bodyPr/>
          <a:lstStyle/>
          <a:p>
            <a:pPr eaLnBrk="1" hangingPunct="1">
              <a:defRPr/>
            </a:pPr>
            <a:r>
              <a:rPr lang="fr-FR" altLang="zh-CN" sz="3600" dirty="0" smtClean="0"/>
              <a:t>Java Source Code Style</a:t>
            </a:r>
            <a:endParaRPr lang="zh-CN" altLang="en-US" sz="3600" dirty="0"/>
          </a:p>
        </p:txBody>
      </p:sp>
      <p:sp>
        <p:nvSpPr>
          <p:cNvPr id="3" name="灯片编号占位符 2"/>
          <p:cNvSpPr>
            <a:spLocks noGrp="1"/>
          </p:cNvSpPr>
          <p:nvPr>
            <p:ph type="sldNum" sz="quarter" idx="12"/>
          </p:nvPr>
        </p:nvSpPr>
        <p:spPr/>
        <p:txBody>
          <a:bodyPr/>
          <a:lstStyle/>
          <a:p>
            <a:pPr>
              <a:defRPr/>
            </a:pPr>
            <a:fld id="{4A98F552-EEBE-49BC-92FD-145AAD2B7B09}" type="slidenum">
              <a:rPr lang="zh-CN" altLang="en-US" smtClean="0"/>
              <a:pPr>
                <a:defRPr/>
              </a:pPr>
              <a:t>51</a:t>
            </a:fld>
            <a:endParaRPr lang="zh-CN" altLang="en-US"/>
          </a:p>
        </p:txBody>
      </p:sp>
    </p:spTree>
  </p:cSld>
  <p:clrMapOvr>
    <a:masterClrMapping/>
  </p:clrMapOvr>
  <p:transition spd="slow"/>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内容占位符 2"/>
          <p:cNvSpPr>
            <a:spLocks noGrp="1"/>
          </p:cNvSpPr>
          <p:nvPr>
            <p:ph idx="1"/>
          </p:nvPr>
        </p:nvSpPr>
        <p:spPr/>
        <p:txBody>
          <a:bodyPr/>
          <a:lstStyle/>
          <a:p>
            <a:pPr eaLnBrk="1" hangingPunct="1"/>
            <a:r>
              <a:rPr lang="en-US" altLang="zh-CN" b="1" smtClean="0"/>
              <a:t>Block Styles</a:t>
            </a:r>
            <a:endParaRPr lang="zh-CN" altLang="zh-CN" b="1" smtClean="0"/>
          </a:p>
          <a:p>
            <a:pPr lvl="1" eaLnBrk="1" hangingPunct="1"/>
            <a:r>
              <a:rPr lang="en-US" altLang="zh-CN" smtClean="0"/>
              <a:t>next-line style</a:t>
            </a:r>
          </a:p>
          <a:p>
            <a:pPr lvl="1" eaLnBrk="1" hangingPunct="1"/>
            <a:endParaRPr lang="en-US" altLang="zh-CN" smtClean="0"/>
          </a:p>
          <a:p>
            <a:pPr lvl="1" eaLnBrk="1" hangingPunct="1"/>
            <a:endParaRPr lang="en-US" altLang="zh-CN" smtClean="0"/>
          </a:p>
          <a:p>
            <a:pPr lvl="1" eaLnBrk="1" hangingPunct="1"/>
            <a:endParaRPr lang="en-US" altLang="zh-CN" smtClean="0"/>
          </a:p>
          <a:p>
            <a:pPr lvl="1" eaLnBrk="1" hangingPunct="1"/>
            <a:endParaRPr lang="en-US" altLang="zh-CN" smtClean="0"/>
          </a:p>
          <a:p>
            <a:pPr lvl="1" eaLnBrk="1" hangingPunct="1"/>
            <a:endParaRPr lang="en-US" altLang="zh-CN" smtClean="0"/>
          </a:p>
          <a:p>
            <a:pPr lvl="1" eaLnBrk="1" hangingPunct="1"/>
            <a:r>
              <a:rPr lang="en-US" altLang="zh-CN" smtClean="0"/>
              <a:t>end-of-line style</a:t>
            </a:r>
            <a:endParaRPr lang="zh-CN" altLang="en-US" smtClean="0"/>
          </a:p>
        </p:txBody>
      </p:sp>
      <p:sp>
        <p:nvSpPr>
          <p:cNvPr id="2" name="标题 1"/>
          <p:cNvSpPr>
            <a:spLocks noGrp="1"/>
          </p:cNvSpPr>
          <p:nvPr>
            <p:ph type="title"/>
          </p:nvPr>
        </p:nvSpPr>
        <p:spPr/>
        <p:txBody>
          <a:bodyPr/>
          <a:lstStyle/>
          <a:p>
            <a:pPr eaLnBrk="1" hangingPunct="1">
              <a:defRPr/>
            </a:pPr>
            <a:r>
              <a:rPr lang="fr-FR" altLang="zh-CN" sz="3600" dirty="0" smtClean="0"/>
              <a:t>Java Source Code Style</a:t>
            </a:r>
            <a:endParaRPr lang="zh-CN" altLang="en-US" sz="3600" dirty="0"/>
          </a:p>
        </p:txBody>
      </p:sp>
      <p:sp>
        <p:nvSpPr>
          <p:cNvPr id="68612" name="内容占位符 5"/>
          <p:cNvSpPr>
            <a:spLocks noGrp="1"/>
          </p:cNvSpPr>
          <p:nvPr>
            <p:ph sz="half" idx="4294967295"/>
          </p:nvPr>
        </p:nvSpPr>
        <p:spPr>
          <a:xfrm>
            <a:off x="4751388" y="1125538"/>
            <a:ext cx="4392612" cy="5000625"/>
          </a:xfrm>
        </p:spPr>
        <p:txBody>
          <a:bodyPr/>
          <a:lstStyle/>
          <a:p>
            <a:pPr eaLnBrk="1" hangingPunct="1"/>
            <a:r>
              <a:rPr lang="en-US" altLang="zh-CN" dirty="0" smtClean="0"/>
              <a:t>class A</a:t>
            </a:r>
            <a:endParaRPr lang="zh-CN" altLang="zh-CN" dirty="0" smtClean="0"/>
          </a:p>
          <a:p>
            <a:pPr eaLnBrk="1" hangingPunct="1"/>
            <a:r>
              <a:rPr lang="en-US" altLang="zh-CN" dirty="0" smtClean="0"/>
              <a:t>{</a:t>
            </a:r>
            <a:endParaRPr lang="zh-CN" altLang="zh-CN" dirty="0" smtClean="0"/>
          </a:p>
          <a:p>
            <a:pPr eaLnBrk="1" hangingPunct="1"/>
            <a:r>
              <a:rPr lang="en-US" altLang="zh-CN" dirty="0" smtClean="0"/>
              <a:t>    void </a:t>
            </a:r>
            <a:r>
              <a:rPr lang="en-US" altLang="zh-CN" dirty="0" err="1" smtClean="0"/>
              <a:t>aMethod</a:t>
            </a:r>
            <a:r>
              <a:rPr lang="en-US" altLang="zh-CN" dirty="0" smtClean="0"/>
              <a:t>()</a:t>
            </a:r>
            <a:endParaRPr lang="zh-CN" altLang="zh-CN" dirty="0" smtClean="0"/>
          </a:p>
          <a:p>
            <a:pPr eaLnBrk="1" hangingPunct="1"/>
            <a:r>
              <a:rPr lang="en-US" altLang="zh-CN" dirty="0" smtClean="0"/>
              <a:t>    {</a:t>
            </a:r>
            <a:endParaRPr lang="zh-CN" altLang="zh-CN" dirty="0" smtClean="0"/>
          </a:p>
          <a:p>
            <a:pPr eaLnBrk="1" hangingPunct="1"/>
            <a:r>
              <a:rPr lang="en-US" altLang="zh-CN" dirty="0" smtClean="0"/>
              <a:t>        //Do something</a:t>
            </a:r>
            <a:endParaRPr lang="zh-CN" altLang="zh-CN" dirty="0" smtClean="0"/>
          </a:p>
          <a:p>
            <a:pPr eaLnBrk="1" hangingPunct="1"/>
            <a:r>
              <a:rPr lang="en-US" altLang="zh-CN" dirty="0" smtClean="0"/>
              <a:t>    }</a:t>
            </a:r>
            <a:endParaRPr lang="zh-CN" altLang="zh-CN" dirty="0" smtClean="0"/>
          </a:p>
          <a:p>
            <a:pPr eaLnBrk="1" hangingPunct="1"/>
            <a:r>
              <a:rPr lang="en-US" altLang="zh-CN" dirty="0" smtClean="0"/>
              <a:t>}</a:t>
            </a:r>
          </a:p>
          <a:p>
            <a:pPr eaLnBrk="1" hangingPunct="1"/>
            <a:r>
              <a:rPr lang="en-US" altLang="zh-CN" dirty="0" smtClean="0"/>
              <a:t>class A {</a:t>
            </a:r>
            <a:endParaRPr lang="zh-CN" altLang="zh-CN" dirty="0" smtClean="0"/>
          </a:p>
          <a:p>
            <a:pPr eaLnBrk="1" hangingPunct="1"/>
            <a:r>
              <a:rPr lang="en-US" altLang="zh-CN" dirty="0" smtClean="0"/>
              <a:t>    void </a:t>
            </a:r>
            <a:r>
              <a:rPr lang="en-US" altLang="zh-CN" dirty="0" err="1" smtClean="0"/>
              <a:t>aMethod</a:t>
            </a:r>
            <a:r>
              <a:rPr lang="en-US" altLang="zh-CN" dirty="0" smtClean="0"/>
              <a:t>() {</a:t>
            </a:r>
            <a:endParaRPr lang="zh-CN" altLang="zh-CN" dirty="0" smtClean="0"/>
          </a:p>
          <a:p>
            <a:pPr eaLnBrk="1" hangingPunct="1"/>
            <a:r>
              <a:rPr lang="en-US" altLang="zh-CN" dirty="0" smtClean="0"/>
              <a:t>        //Do something</a:t>
            </a:r>
            <a:endParaRPr lang="zh-CN" altLang="zh-CN" dirty="0" smtClean="0"/>
          </a:p>
          <a:p>
            <a:pPr eaLnBrk="1" hangingPunct="1"/>
            <a:r>
              <a:rPr lang="en-US" altLang="zh-CN" dirty="0" smtClean="0"/>
              <a:t>    }</a:t>
            </a:r>
            <a:endParaRPr lang="zh-CN" altLang="zh-CN" dirty="0" smtClean="0"/>
          </a:p>
          <a:p>
            <a:pPr eaLnBrk="1" hangingPunct="1"/>
            <a:r>
              <a:rPr lang="en-US" altLang="zh-CN" dirty="0" smtClean="0"/>
              <a:t>}</a:t>
            </a:r>
            <a:endParaRPr lang="zh-CN" altLang="zh-CN" dirty="0" smtClean="0"/>
          </a:p>
          <a:p>
            <a:pPr eaLnBrk="1" hangingPunct="1"/>
            <a:endParaRPr lang="zh-CN" altLang="en-US" dirty="0" smtClean="0"/>
          </a:p>
        </p:txBody>
      </p:sp>
      <p:sp>
        <p:nvSpPr>
          <p:cNvPr id="4" name="灯片编号占位符 3"/>
          <p:cNvSpPr>
            <a:spLocks noGrp="1"/>
          </p:cNvSpPr>
          <p:nvPr>
            <p:ph type="sldNum" sz="quarter" idx="12"/>
          </p:nvPr>
        </p:nvSpPr>
        <p:spPr/>
        <p:txBody>
          <a:bodyPr/>
          <a:lstStyle/>
          <a:p>
            <a:pPr>
              <a:defRPr/>
            </a:pPr>
            <a:fld id="{9728D79E-2E2A-47D5-8473-B0B6CAC563D1}" type="slidenum">
              <a:rPr lang="zh-CN" altLang="en-US" smtClean="0"/>
              <a:pPr>
                <a:defRPr/>
              </a:pPr>
              <a:t>52</a:t>
            </a:fld>
            <a:endParaRPr lang="zh-CN" altLang="en-US"/>
          </a:p>
        </p:txBody>
      </p:sp>
    </p:spTree>
  </p:cSld>
  <p:clrMapOvr>
    <a:masterClrMapping/>
  </p:clrMapOvr>
  <p:transition spd="slow"/>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eaLnBrk="1" hangingPunct="1">
              <a:defRPr/>
            </a:pPr>
            <a:r>
              <a:rPr lang="fr-FR" altLang="zh-CN" sz="3600" dirty="0" smtClean="0"/>
              <a:t>1.6	Java Source Code Style</a:t>
            </a:r>
            <a:endParaRPr lang="zh-CN" altLang="en-US" sz="3600" dirty="0"/>
          </a:p>
        </p:txBody>
      </p:sp>
      <p:sp>
        <p:nvSpPr>
          <p:cNvPr id="69635" name="内容占位符 2"/>
          <p:cNvSpPr>
            <a:spLocks noGrp="1"/>
          </p:cNvSpPr>
          <p:nvPr>
            <p:ph idx="1"/>
          </p:nvPr>
        </p:nvSpPr>
        <p:spPr/>
        <p:txBody>
          <a:bodyPr/>
          <a:lstStyle/>
          <a:p>
            <a:pPr eaLnBrk="1" hangingPunct="1"/>
            <a:r>
              <a:rPr lang="en-US" altLang="zh-CN" dirty="0" smtClean="0"/>
              <a:t>Choose </a:t>
            </a:r>
            <a:r>
              <a:rPr lang="en-US" altLang="zh-CN" b="1" dirty="0" smtClean="0"/>
              <a:t>Source</a:t>
            </a:r>
            <a:r>
              <a:rPr lang="en-US" altLang="zh-CN" dirty="0" smtClean="0"/>
              <a:t> | </a:t>
            </a:r>
            <a:r>
              <a:rPr lang="en-US" altLang="zh-CN" b="1" dirty="0" smtClean="0"/>
              <a:t>Format</a:t>
            </a:r>
            <a:r>
              <a:rPr lang="en-US" altLang="zh-CN" dirty="0" smtClean="0"/>
              <a:t>, or use </a:t>
            </a:r>
            <a:r>
              <a:rPr lang="en-US" altLang="zh-CN" dirty="0" err="1" smtClean="0"/>
              <a:t>Ctrl+Shift+F</a:t>
            </a:r>
            <a:r>
              <a:rPr lang="en-US" altLang="zh-CN" dirty="0" smtClean="0"/>
              <a:t> command, to format the entire file or a selection of code.</a:t>
            </a:r>
            <a:endParaRPr lang="zh-CN" altLang="en-US" dirty="0" smtClean="0"/>
          </a:p>
        </p:txBody>
      </p:sp>
      <p:sp>
        <p:nvSpPr>
          <p:cNvPr id="4" name="灯片编号占位符 3"/>
          <p:cNvSpPr>
            <a:spLocks noGrp="1"/>
          </p:cNvSpPr>
          <p:nvPr>
            <p:ph type="sldNum" sz="quarter" idx="12"/>
          </p:nvPr>
        </p:nvSpPr>
        <p:spPr/>
        <p:txBody>
          <a:bodyPr/>
          <a:lstStyle/>
          <a:p>
            <a:pPr>
              <a:defRPr/>
            </a:pPr>
            <a:fld id="{7457D907-2D09-4ABA-9464-95F1392AFA5D}" type="slidenum">
              <a:rPr lang="zh-CN" altLang="en-US" smtClean="0"/>
              <a:pPr>
                <a:defRPr/>
              </a:pPr>
              <a:t>53</a:t>
            </a:fld>
            <a:endParaRPr lang="zh-CN" altLang="en-US"/>
          </a:p>
        </p:txBody>
      </p:sp>
      <p:pic>
        <p:nvPicPr>
          <p:cNvPr id="3" name="图片 2"/>
          <p:cNvPicPr>
            <a:picLocks noChangeAspect="1"/>
          </p:cNvPicPr>
          <p:nvPr/>
        </p:nvPicPr>
        <p:blipFill>
          <a:blip r:embed="rId2"/>
          <a:stretch>
            <a:fillRect/>
          </a:stretch>
        </p:blipFill>
        <p:spPr>
          <a:xfrm>
            <a:off x="1619672" y="2702277"/>
            <a:ext cx="6248747" cy="3891763"/>
          </a:xfrm>
          <a:prstGeom prst="rect">
            <a:avLst/>
          </a:prstGeom>
        </p:spPr>
      </p:pic>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5"/>
          <p:cNvSpPr>
            <a:spLocks noGrp="1"/>
          </p:cNvSpPr>
          <p:nvPr>
            <p:ph idx="1"/>
          </p:nvPr>
        </p:nvSpPr>
        <p:spPr/>
        <p:txBody>
          <a:bodyPr/>
          <a:lstStyle/>
          <a:p>
            <a:pPr lvl="1" eaLnBrk="1" hangingPunct="1">
              <a:defRPr/>
            </a:pPr>
            <a:r>
              <a:rPr lang="en-US" altLang="zh-CN" dirty="0" smtClean="0"/>
              <a:t>implementation comments </a:t>
            </a:r>
          </a:p>
          <a:p>
            <a:pPr lvl="2" eaLnBrk="1" hangingPunct="1">
              <a:defRPr/>
            </a:pPr>
            <a:r>
              <a:rPr lang="en-US" altLang="zh-CN" dirty="0" smtClean="0"/>
              <a:t>Multiple lines of comment</a:t>
            </a:r>
          </a:p>
          <a:p>
            <a:pPr lvl="2" eaLnBrk="1" hangingPunct="1">
              <a:defRPr/>
            </a:pPr>
            <a:r>
              <a:rPr lang="zh-CN" altLang="en-US" dirty="0" smtClean="0"/>
              <a:t>多行注释</a:t>
            </a:r>
            <a:endParaRPr lang="en-US" altLang="zh-CN" dirty="0" smtClean="0"/>
          </a:p>
          <a:p>
            <a:pPr lvl="2" eaLnBrk="1" hangingPunct="1">
              <a:defRPr/>
            </a:pPr>
            <a:endParaRPr lang="en-US" altLang="zh-CN" dirty="0" smtClean="0"/>
          </a:p>
          <a:p>
            <a:pPr lvl="2" eaLnBrk="1" hangingPunct="1">
              <a:defRPr/>
            </a:pPr>
            <a:endParaRPr lang="en-US" altLang="zh-CN" dirty="0" smtClean="0"/>
          </a:p>
          <a:p>
            <a:pPr lvl="2" eaLnBrk="1" hangingPunct="1">
              <a:defRPr/>
            </a:pPr>
            <a:r>
              <a:rPr lang="en-US" altLang="zh-CN" dirty="0" smtClean="0"/>
              <a:t>Single line of comment</a:t>
            </a:r>
          </a:p>
          <a:p>
            <a:pPr lvl="2" eaLnBrk="1" hangingPunct="1">
              <a:defRPr/>
            </a:pPr>
            <a:r>
              <a:rPr lang="zh-CN" altLang="en-US" dirty="0" smtClean="0"/>
              <a:t>单行注释</a:t>
            </a:r>
            <a:endParaRPr lang="en-US" altLang="zh-CN" dirty="0" smtClean="0"/>
          </a:p>
          <a:p>
            <a:pPr marL="365125" lvl="1" indent="-255588" eaLnBrk="1" hangingPunct="1">
              <a:spcBef>
                <a:spcPts val="400"/>
              </a:spcBef>
              <a:buSzPct val="68000"/>
              <a:buFont typeface="Wingdings 3" panose="05040102010807070707" pitchFamily="18" charset="2"/>
              <a:buChar char=""/>
              <a:defRPr/>
            </a:pPr>
            <a:endParaRPr lang="en-US" altLang="zh-CN" dirty="0" smtClean="0"/>
          </a:p>
          <a:p>
            <a:pPr marL="365125" lvl="1" indent="-255588" eaLnBrk="1" hangingPunct="1">
              <a:spcBef>
                <a:spcPts val="400"/>
              </a:spcBef>
              <a:buSzPct val="68000"/>
              <a:buFont typeface="Wingdings 3" panose="05040102010807070707" pitchFamily="18" charset="2"/>
              <a:buChar char=""/>
              <a:defRPr/>
            </a:pPr>
            <a:endParaRPr lang="en-US" altLang="zh-CN" dirty="0"/>
          </a:p>
          <a:p>
            <a:pPr marL="365125" lvl="1" indent="-255588" eaLnBrk="1" hangingPunct="1">
              <a:spcBef>
                <a:spcPts val="400"/>
              </a:spcBef>
              <a:buSzPct val="68000"/>
              <a:buFont typeface="Wingdings 3" panose="05040102010807070707" pitchFamily="18" charset="2"/>
              <a:buChar char=""/>
              <a:defRPr/>
            </a:pPr>
            <a:endParaRPr lang="en-US" altLang="zh-CN" dirty="0" smtClean="0"/>
          </a:p>
          <a:p>
            <a:pPr marL="365125" lvl="1" indent="-255588" eaLnBrk="1" hangingPunct="1">
              <a:spcBef>
                <a:spcPts val="400"/>
              </a:spcBef>
              <a:buSzPct val="68000"/>
              <a:buFont typeface="Wingdings 3" panose="05040102010807070707" pitchFamily="18" charset="2"/>
              <a:buChar char=""/>
              <a:defRPr/>
            </a:pPr>
            <a:endParaRPr lang="en-US" altLang="zh-CN" dirty="0" smtClean="0"/>
          </a:p>
          <a:p>
            <a:pPr marL="603250" lvl="2" indent="-255588" eaLnBrk="1" hangingPunct="1">
              <a:spcBef>
                <a:spcPts val="400"/>
              </a:spcBef>
              <a:buSzPct val="68000"/>
              <a:buFont typeface="Wingdings 3" panose="05040102010807070707" pitchFamily="18" charset="2"/>
              <a:buChar char=""/>
              <a:defRPr/>
            </a:pPr>
            <a:r>
              <a:rPr lang="en-US" altLang="zh-CN" dirty="0" smtClean="0"/>
              <a:t>documentation comments </a:t>
            </a:r>
            <a:r>
              <a:rPr lang="zh-CN" altLang="en-US" dirty="0" smtClean="0"/>
              <a:t>文档注释</a:t>
            </a:r>
            <a:endParaRPr lang="zh-CN" altLang="en-US" dirty="0"/>
          </a:p>
          <a:p>
            <a:pPr eaLnBrk="1" hangingPunct="1">
              <a:defRPr/>
            </a:pPr>
            <a:endParaRPr lang="en-US" altLang="zh-CN" dirty="0" smtClean="0"/>
          </a:p>
          <a:p>
            <a:pPr eaLnBrk="1" hangingPunct="1">
              <a:defRPr/>
            </a:pPr>
            <a:endParaRPr lang="en-US" altLang="zh-CN" dirty="0" smtClean="0"/>
          </a:p>
          <a:p>
            <a:pPr eaLnBrk="1" hangingPunct="1">
              <a:defRPr/>
            </a:pPr>
            <a:endParaRPr lang="en-US" altLang="zh-CN" dirty="0" smtClean="0"/>
          </a:p>
          <a:p>
            <a:pPr eaLnBrk="1" hangingPunct="1">
              <a:defRPr/>
            </a:pPr>
            <a:endParaRPr lang="en-US" altLang="zh-CN" dirty="0" smtClean="0"/>
          </a:p>
        </p:txBody>
      </p:sp>
      <p:sp>
        <p:nvSpPr>
          <p:cNvPr id="2" name="标题 1"/>
          <p:cNvSpPr>
            <a:spLocks noGrp="1"/>
          </p:cNvSpPr>
          <p:nvPr>
            <p:ph type="title"/>
          </p:nvPr>
        </p:nvSpPr>
        <p:spPr/>
        <p:txBody>
          <a:bodyPr/>
          <a:lstStyle/>
          <a:p>
            <a:pPr eaLnBrk="1" hangingPunct="1">
              <a:defRPr/>
            </a:pPr>
            <a:r>
              <a:rPr lang="fr-FR" altLang="zh-CN" sz="3600" dirty="0" smtClean="0"/>
              <a:t>Comments</a:t>
            </a:r>
            <a:endParaRPr lang="zh-CN" altLang="en-US" sz="3600" dirty="0"/>
          </a:p>
        </p:txBody>
      </p:sp>
      <p:sp>
        <p:nvSpPr>
          <p:cNvPr id="70660" name="内容占位符 6"/>
          <p:cNvSpPr>
            <a:spLocks noGrp="1"/>
          </p:cNvSpPr>
          <p:nvPr>
            <p:ph sz="half" idx="4294967295"/>
          </p:nvPr>
        </p:nvSpPr>
        <p:spPr>
          <a:xfrm>
            <a:off x="5003800" y="404813"/>
            <a:ext cx="4284663" cy="6337300"/>
          </a:xfrm>
        </p:spPr>
        <p:txBody>
          <a:bodyPr/>
          <a:lstStyle/>
          <a:p>
            <a:pPr eaLnBrk="1" hangingPunct="1"/>
            <a:r>
              <a:rPr lang="en-US" altLang="zh-CN" sz="2400" dirty="0" smtClean="0"/>
              <a:t>/*</a:t>
            </a:r>
            <a:endParaRPr lang="zh-CN" altLang="zh-CN" sz="2400" dirty="0" smtClean="0"/>
          </a:p>
          <a:p>
            <a:pPr eaLnBrk="1" hangingPunct="1"/>
            <a:r>
              <a:rPr lang="en-US" altLang="zh-CN" sz="2400" dirty="0" smtClean="0"/>
              <a:t>* This is a multiple line comment.</a:t>
            </a:r>
            <a:endParaRPr lang="zh-CN" altLang="zh-CN" sz="2400" dirty="0" smtClean="0"/>
          </a:p>
          <a:p>
            <a:pPr eaLnBrk="1" hangingPunct="1"/>
            <a:r>
              <a:rPr lang="en-US" altLang="zh-CN" sz="2400" dirty="0" smtClean="0"/>
              <a:t>*/</a:t>
            </a:r>
            <a:endParaRPr lang="zh-CN" altLang="zh-CN" sz="2400" dirty="0" smtClean="0"/>
          </a:p>
          <a:p>
            <a:pPr eaLnBrk="1" hangingPunct="1"/>
            <a:endParaRPr lang="en-US" altLang="zh-CN" sz="2400" dirty="0" smtClean="0"/>
          </a:p>
          <a:p>
            <a:pPr eaLnBrk="1" hangingPunct="1"/>
            <a:endParaRPr lang="zh-CN" altLang="zh-CN" sz="2400" dirty="0" smtClean="0"/>
          </a:p>
          <a:p>
            <a:pPr eaLnBrk="1" hangingPunct="1"/>
            <a:r>
              <a:rPr lang="en-US" altLang="zh-CN" sz="2400" dirty="0" smtClean="0"/>
              <a:t>// This is the first line of a multi-line comment.</a:t>
            </a:r>
            <a:endParaRPr lang="zh-CN" altLang="zh-CN" sz="2400" dirty="0" smtClean="0"/>
          </a:p>
          <a:p>
            <a:pPr eaLnBrk="1" hangingPunct="1"/>
            <a:r>
              <a:rPr lang="en-US" altLang="zh-CN" sz="2400" dirty="0" smtClean="0"/>
              <a:t>// This is the second line of a multi-line comment.</a:t>
            </a:r>
            <a:endParaRPr lang="zh-CN" altLang="zh-CN" sz="2400" dirty="0" smtClean="0"/>
          </a:p>
          <a:p>
            <a:pPr eaLnBrk="1" hangingPunct="1"/>
            <a:r>
              <a:rPr lang="en-US" altLang="zh-CN" sz="2400" dirty="0" smtClean="0"/>
              <a:t>// This is the third line of a multi-line comment.</a:t>
            </a:r>
            <a:endParaRPr lang="zh-CN" altLang="zh-CN" sz="2400" dirty="0" smtClean="0"/>
          </a:p>
          <a:p>
            <a:pPr eaLnBrk="1" hangingPunct="1"/>
            <a:endParaRPr lang="zh-CN" altLang="en-US" sz="2400" dirty="0" smtClean="0"/>
          </a:p>
        </p:txBody>
      </p:sp>
      <p:sp>
        <p:nvSpPr>
          <p:cNvPr id="3" name="灯片编号占位符 2"/>
          <p:cNvSpPr>
            <a:spLocks noGrp="1"/>
          </p:cNvSpPr>
          <p:nvPr>
            <p:ph type="sldNum" sz="quarter" idx="12"/>
          </p:nvPr>
        </p:nvSpPr>
        <p:spPr/>
        <p:txBody>
          <a:bodyPr/>
          <a:lstStyle/>
          <a:p>
            <a:pPr>
              <a:defRPr/>
            </a:pPr>
            <a:fld id="{F7298973-3E71-4791-AE7A-594C5919074A}" type="slidenum">
              <a:rPr lang="zh-CN" altLang="en-US" smtClean="0"/>
              <a:pPr>
                <a:defRPr/>
              </a:pPr>
              <a:t>54</a:t>
            </a:fld>
            <a:endParaRPr lang="zh-CN" altLang="en-US"/>
          </a:p>
        </p:txBody>
      </p:sp>
    </p:spTree>
  </p:cSld>
  <p:clrMapOvr>
    <a:masterClrMapping/>
  </p:clrMapOvr>
  <p:transition spd="slow"/>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内容占位符 6"/>
          <p:cNvSpPr>
            <a:spLocks noGrp="1"/>
          </p:cNvSpPr>
          <p:nvPr>
            <p:ph idx="1"/>
          </p:nvPr>
        </p:nvSpPr>
        <p:spPr/>
        <p:txBody>
          <a:bodyPr/>
          <a:lstStyle/>
          <a:p>
            <a:pPr eaLnBrk="1" hangingPunct="1"/>
            <a:r>
              <a:rPr lang="en-US" altLang="zh-CN" sz="1200" dirty="0" smtClean="0"/>
              <a:t>/**</a:t>
            </a:r>
            <a:endParaRPr lang="zh-CN" altLang="zh-CN" sz="1200" dirty="0" smtClean="0"/>
          </a:p>
          <a:p>
            <a:pPr eaLnBrk="1" hangingPunct="1"/>
            <a:r>
              <a:rPr lang="en-US" altLang="zh-CN" sz="1200" dirty="0" smtClean="0"/>
              <a:t> * The basic car class</a:t>
            </a:r>
            <a:endParaRPr lang="zh-CN" altLang="zh-CN" sz="1200" dirty="0" smtClean="0"/>
          </a:p>
          <a:p>
            <a:pPr eaLnBrk="1" hangingPunct="1"/>
            <a:r>
              <a:rPr lang="en-US" altLang="zh-CN" sz="1200" dirty="0" smtClean="0"/>
              <a:t> *  @author XXX (original)</a:t>
            </a:r>
            <a:endParaRPr lang="zh-CN" altLang="zh-CN" sz="1200" dirty="0" smtClean="0"/>
          </a:p>
          <a:p>
            <a:pPr eaLnBrk="1" hangingPunct="1"/>
            <a:r>
              <a:rPr lang="en-US" altLang="zh-CN" sz="1200" dirty="0" smtClean="0"/>
              <a:t>*/</a:t>
            </a:r>
            <a:endParaRPr lang="zh-CN" altLang="zh-CN" sz="1200" dirty="0" smtClean="0"/>
          </a:p>
          <a:p>
            <a:pPr eaLnBrk="1" hangingPunct="1"/>
            <a:r>
              <a:rPr lang="en-US" altLang="zh-CN" sz="1200" dirty="0" smtClean="0"/>
              <a:t>public class Car {</a:t>
            </a:r>
            <a:endParaRPr lang="zh-CN" altLang="zh-CN" sz="1200" dirty="0" smtClean="0"/>
          </a:p>
          <a:p>
            <a:pPr eaLnBrk="1" hangingPunct="1"/>
            <a:r>
              <a:rPr lang="en-US" altLang="zh-CN" sz="1200" dirty="0" smtClean="0"/>
              <a:t> </a:t>
            </a:r>
            <a:endParaRPr lang="zh-CN" altLang="zh-CN" sz="1200" dirty="0" smtClean="0"/>
          </a:p>
          <a:p>
            <a:pPr eaLnBrk="1" hangingPunct="1"/>
            <a:r>
              <a:rPr lang="en-US" altLang="zh-CN" sz="1200" dirty="0" smtClean="0"/>
              <a:t>    public Car() {</a:t>
            </a:r>
            <a:endParaRPr lang="zh-CN" altLang="zh-CN" sz="1200" dirty="0" smtClean="0"/>
          </a:p>
          <a:p>
            <a:pPr eaLnBrk="1" hangingPunct="1"/>
            <a:r>
              <a:rPr lang="en-US" altLang="zh-CN" sz="1200" dirty="0" smtClean="0"/>
              <a:t>        name = "N/A";</a:t>
            </a:r>
            <a:endParaRPr lang="zh-CN" altLang="zh-CN" sz="1200" dirty="0" smtClean="0"/>
          </a:p>
          <a:p>
            <a:pPr eaLnBrk="1" hangingPunct="1"/>
            <a:r>
              <a:rPr lang="en-US" altLang="zh-CN" sz="1200" dirty="0" smtClean="0"/>
              <a:t>    }</a:t>
            </a:r>
            <a:endParaRPr lang="zh-CN" altLang="zh-CN" sz="1200" dirty="0" smtClean="0"/>
          </a:p>
          <a:p>
            <a:pPr eaLnBrk="1" hangingPunct="1"/>
            <a:r>
              <a:rPr lang="en-US" altLang="zh-CN" sz="1200" dirty="0" smtClean="0"/>
              <a:t> </a:t>
            </a:r>
            <a:endParaRPr lang="zh-CN" altLang="zh-CN" sz="1200" dirty="0" smtClean="0"/>
          </a:p>
          <a:p>
            <a:pPr eaLnBrk="1" hangingPunct="1"/>
            <a:r>
              <a:rPr lang="en-US" altLang="zh-CN" sz="1200" dirty="0" smtClean="0"/>
              <a:t>    public Car(String name) {</a:t>
            </a:r>
            <a:endParaRPr lang="zh-CN" altLang="zh-CN" sz="1200" dirty="0" smtClean="0"/>
          </a:p>
          <a:p>
            <a:pPr eaLnBrk="1" hangingPunct="1"/>
            <a:r>
              <a:rPr lang="en-US" altLang="zh-CN" sz="1200" dirty="0" smtClean="0"/>
              <a:t>        this.name = name;</a:t>
            </a:r>
            <a:endParaRPr lang="zh-CN" altLang="zh-CN" sz="1200" dirty="0" smtClean="0"/>
          </a:p>
          <a:p>
            <a:pPr eaLnBrk="1" hangingPunct="1"/>
            <a:r>
              <a:rPr lang="en-US" altLang="zh-CN" sz="1200" dirty="0" smtClean="0"/>
              <a:t>    }</a:t>
            </a:r>
            <a:endParaRPr lang="zh-CN" altLang="zh-CN" sz="1200" dirty="0" smtClean="0"/>
          </a:p>
        </p:txBody>
      </p:sp>
      <p:sp>
        <p:nvSpPr>
          <p:cNvPr id="71683" name="内容占位符 7"/>
          <p:cNvSpPr>
            <a:spLocks noGrp="1"/>
          </p:cNvSpPr>
          <p:nvPr>
            <p:ph sz="half" idx="4294967295"/>
          </p:nvPr>
        </p:nvSpPr>
        <p:spPr>
          <a:xfrm>
            <a:off x="2806700" y="0"/>
            <a:ext cx="6337300" cy="6957392"/>
          </a:xfrm>
        </p:spPr>
        <p:txBody>
          <a:bodyPr/>
          <a:lstStyle/>
          <a:p>
            <a:pPr eaLnBrk="1" hangingPunct="1"/>
            <a:r>
              <a:rPr lang="en-US" altLang="zh-CN" sz="900" dirty="0" smtClean="0"/>
              <a:t> </a:t>
            </a:r>
            <a:endParaRPr lang="zh-CN" altLang="zh-CN" sz="900" dirty="0" smtClean="0"/>
          </a:p>
          <a:p>
            <a:pPr eaLnBrk="1" hangingPunct="1"/>
            <a:r>
              <a:rPr lang="en-US" altLang="zh-CN" sz="900" dirty="0" smtClean="0"/>
              <a:t>    /**</a:t>
            </a:r>
            <a:endParaRPr lang="zh-CN" altLang="zh-CN" sz="900" dirty="0" smtClean="0"/>
          </a:p>
          <a:p>
            <a:pPr eaLnBrk="1" hangingPunct="1"/>
            <a:r>
              <a:rPr lang="en-US" altLang="zh-CN" sz="900" dirty="0" smtClean="0"/>
              <a:t>     * Immediately moves your car </a:t>
            </a:r>
            <a:r>
              <a:rPr lang="en-US" altLang="zh-CN" sz="900" dirty="0" err="1" smtClean="0"/>
              <a:t>moveAhead</a:t>
            </a:r>
            <a:r>
              <a:rPr lang="en-US" altLang="zh-CN" sz="900" dirty="0" smtClean="0"/>
              <a:t> (forward) by distance measured in pixels.</a:t>
            </a:r>
            <a:endParaRPr lang="zh-CN" altLang="zh-CN" sz="900" dirty="0" smtClean="0"/>
          </a:p>
          <a:p>
            <a:pPr eaLnBrk="1" hangingPunct="1"/>
            <a:r>
              <a:rPr lang="en-US" altLang="zh-CN" sz="900" dirty="0" smtClean="0"/>
              <a:t>     * Example:</a:t>
            </a:r>
            <a:endParaRPr lang="zh-CN" altLang="zh-CN" sz="900" dirty="0" smtClean="0"/>
          </a:p>
          <a:p>
            <a:pPr eaLnBrk="1" hangingPunct="1"/>
            <a:r>
              <a:rPr lang="en-US" altLang="zh-CN" sz="900" dirty="0" smtClean="0"/>
              <a:t>     * &lt;pre&gt;</a:t>
            </a:r>
            <a:endParaRPr lang="zh-CN" altLang="zh-CN" sz="900" dirty="0" smtClean="0"/>
          </a:p>
          <a:p>
            <a:pPr eaLnBrk="1" hangingPunct="1"/>
            <a:r>
              <a:rPr lang="en-US" altLang="zh-CN" sz="900" dirty="0" smtClean="0"/>
              <a:t>     *   // Move the car 100 pixels forward</a:t>
            </a:r>
            <a:endParaRPr lang="zh-CN" altLang="zh-CN" sz="900" dirty="0" smtClean="0"/>
          </a:p>
          <a:p>
            <a:pPr eaLnBrk="1" hangingPunct="1"/>
            <a:r>
              <a:rPr lang="en-US" altLang="zh-CN" sz="900" dirty="0" smtClean="0"/>
              <a:t>     *   </a:t>
            </a:r>
            <a:r>
              <a:rPr lang="en-US" altLang="zh-CN" sz="900" dirty="0" err="1" smtClean="0"/>
              <a:t>moveAhead</a:t>
            </a:r>
            <a:r>
              <a:rPr lang="en-US" altLang="zh-CN" sz="900" dirty="0" smtClean="0"/>
              <a:t>(100);</a:t>
            </a:r>
            <a:endParaRPr lang="zh-CN" altLang="zh-CN" sz="900" dirty="0" smtClean="0"/>
          </a:p>
          <a:p>
            <a:pPr eaLnBrk="1" hangingPunct="1"/>
            <a:r>
              <a:rPr lang="en-US" altLang="zh-CN" sz="900" dirty="0" smtClean="0"/>
              <a:t>     *</a:t>
            </a:r>
            <a:endParaRPr lang="zh-CN" altLang="zh-CN" sz="900" dirty="0" smtClean="0"/>
          </a:p>
          <a:p>
            <a:pPr eaLnBrk="1" hangingPunct="1"/>
            <a:r>
              <a:rPr lang="en-US" altLang="zh-CN" sz="900" dirty="0" smtClean="0"/>
              <a:t>     *   // Afterwards, move the car 50 pixels backward</a:t>
            </a:r>
            <a:endParaRPr lang="zh-CN" altLang="zh-CN" sz="900" dirty="0" smtClean="0"/>
          </a:p>
          <a:p>
            <a:pPr eaLnBrk="1" hangingPunct="1"/>
            <a:r>
              <a:rPr lang="en-US" altLang="zh-CN" sz="900" dirty="0" smtClean="0"/>
              <a:t>     *   </a:t>
            </a:r>
            <a:r>
              <a:rPr lang="en-US" altLang="zh-CN" sz="900" dirty="0" err="1" smtClean="0"/>
              <a:t>moveAhead</a:t>
            </a:r>
            <a:r>
              <a:rPr lang="en-US" altLang="zh-CN" sz="900" dirty="0" smtClean="0"/>
              <a:t>(-50);</a:t>
            </a:r>
            <a:endParaRPr lang="zh-CN" altLang="zh-CN" sz="900" dirty="0" smtClean="0"/>
          </a:p>
          <a:p>
            <a:pPr eaLnBrk="1" hangingPunct="1"/>
            <a:r>
              <a:rPr lang="en-US" altLang="zh-CN" sz="900" dirty="0" smtClean="0"/>
              <a:t>     * &lt;/pre&gt;</a:t>
            </a:r>
            <a:endParaRPr lang="zh-CN" altLang="zh-CN" sz="900" dirty="0" smtClean="0"/>
          </a:p>
          <a:p>
            <a:pPr eaLnBrk="1" hangingPunct="1"/>
            <a:r>
              <a:rPr lang="en-US" altLang="zh-CN" sz="900" dirty="0" smtClean="0"/>
              <a:t>     *</a:t>
            </a:r>
            <a:endParaRPr lang="zh-CN" altLang="zh-CN" sz="900" dirty="0" smtClean="0"/>
          </a:p>
          <a:p>
            <a:pPr eaLnBrk="1" hangingPunct="1"/>
            <a:r>
              <a:rPr lang="en-US" altLang="zh-CN" sz="900" dirty="0" smtClean="0"/>
              <a:t>     * @</a:t>
            </a:r>
            <a:r>
              <a:rPr lang="en-US" altLang="zh-CN" sz="900" dirty="0" err="1" smtClean="0"/>
              <a:t>param</a:t>
            </a:r>
            <a:r>
              <a:rPr lang="en-US" altLang="zh-CN" sz="900" dirty="0" smtClean="0"/>
              <a:t> distance the distance to move ahead is measured in pixels.</a:t>
            </a:r>
            <a:endParaRPr lang="zh-CN" altLang="zh-CN" sz="900" dirty="0" smtClean="0"/>
          </a:p>
          <a:p>
            <a:pPr eaLnBrk="1" hangingPunct="1"/>
            <a:r>
              <a:rPr lang="en-US" altLang="zh-CN" sz="900" dirty="0" smtClean="0"/>
              <a:t>     *                 If this value is negative, the car will move </a:t>
            </a:r>
            <a:r>
              <a:rPr lang="en-US" altLang="zh-CN" sz="900" dirty="0" err="1" smtClean="0"/>
              <a:t>backfward</a:t>
            </a:r>
            <a:r>
              <a:rPr lang="en-US" altLang="zh-CN" sz="900" dirty="0" smtClean="0"/>
              <a:t> instead of ahead.</a:t>
            </a:r>
            <a:endParaRPr lang="zh-CN" altLang="zh-CN" sz="900" dirty="0" smtClean="0"/>
          </a:p>
          <a:p>
            <a:pPr eaLnBrk="1" hangingPunct="1"/>
            <a:r>
              <a:rPr lang="en-US" altLang="zh-CN" sz="900" dirty="0" smtClean="0"/>
              <a:t>     */</a:t>
            </a:r>
            <a:endParaRPr lang="zh-CN" altLang="zh-CN" sz="900" dirty="0" smtClean="0"/>
          </a:p>
          <a:p>
            <a:pPr eaLnBrk="1" hangingPunct="1"/>
            <a:r>
              <a:rPr lang="en-US" altLang="zh-CN" sz="900" dirty="0" smtClean="0"/>
              <a:t>    public void </a:t>
            </a:r>
            <a:r>
              <a:rPr lang="en-US" altLang="zh-CN" sz="900" dirty="0" err="1" smtClean="0"/>
              <a:t>moveAhead</a:t>
            </a:r>
            <a:r>
              <a:rPr lang="en-US" altLang="zh-CN" sz="900" dirty="0" smtClean="0"/>
              <a:t>(</a:t>
            </a:r>
            <a:r>
              <a:rPr lang="en-US" altLang="zh-CN" sz="900" dirty="0" err="1" smtClean="0"/>
              <a:t>int</a:t>
            </a:r>
            <a:r>
              <a:rPr lang="en-US" altLang="zh-CN" sz="900" dirty="0" smtClean="0"/>
              <a:t> distance) {</a:t>
            </a:r>
            <a:endParaRPr lang="zh-CN" altLang="zh-CN" sz="900" dirty="0" smtClean="0"/>
          </a:p>
          <a:p>
            <a:pPr eaLnBrk="1" hangingPunct="1"/>
            <a:r>
              <a:rPr lang="en-US" altLang="zh-CN" sz="900" dirty="0" smtClean="0"/>
              <a:t>        switch (direction) {</a:t>
            </a:r>
            <a:endParaRPr lang="zh-CN" altLang="zh-CN" sz="900" dirty="0" smtClean="0"/>
          </a:p>
          <a:p>
            <a:pPr eaLnBrk="1" hangingPunct="1"/>
            <a:r>
              <a:rPr lang="en-US" altLang="zh-CN" sz="900" dirty="0" smtClean="0"/>
              <a:t>            case 0:</a:t>
            </a:r>
            <a:endParaRPr lang="zh-CN" altLang="zh-CN" sz="900" dirty="0" smtClean="0"/>
          </a:p>
          <a:p>
            <a:pPr eaLnBrk="1" hangingPunct="1"/>
            <a:r>
              <a:rPr lang="en-US" altLang="zh-CN" sz="900" dirty="0" smtClean="0"/>
              <a:t>                y = y + distance;</a:t>
            </a:r>
            <a:endParaRPr lang="zh-CN" altLang="zh-CN" sz="900" dirty="0" smtClean="0"/>
          </a:p>
          <a:p>
            <a:pPr eaLnBrk="1" hangingPunct="1"/>
            <a:r>
              <a:rPr lang="en-US" altLang="zh-CN" sz="900" dirty="0" smtClean="0"/>
              <a:t>                break;</a:t>
            </a:r>
            <a:endParaRPr lang="zh-CN" altLang="zh-CN" sz="900" dirty="0" smtClean="0"/>
          </a:p>
          <a:p>
            <a:pPr eaLnBrk="1" hangingPunct="1"/>
            <a:r>
              <a:rPr lang="en-US" altLang="zh-CN" sz="900" dirty="0" smtClean="0"/>
              <a:t>            case 1:</a:t>
            </a:r>
            <a:endParaRPr lang="zh-CN" altLang="zh-CN" sz="900" dirty="0" smtClean="0"/>
          </a:p>
          <a:p>
            <a:pPr eaLnBrk="1" hangingPunct="1"/>
            <a:r>
              <a:rPr lang="en-US" altLang="zh-CN" sz="900" dirty="0" smtClean="0"/>
              <a:t>                x = x + distance;</a:t>
            </a:r>
            <a:endParaRPr lang="zh-CN" altLang="zh-CN" sz="900" dirty="0" smtClean="0"/>
          </a:p>
          <a:p>
            <a:pPr eaLnBrk="1" hangingPunct="1"/>
            <a:r>
              <a:rPr lang="en-US" altLang="zh-CN" sz="900" dirty="0" smtClean="0"/>
              <a:t>                break;</a:t>
            </a:r>
            <a:endParaRPr lang="zh-CN" altLang="zh-CN" sz="900" dirty="0" smtClean="0"/>
          </a:p>
          <a:p>
            <a:pPr eaLnBrk="1" hangingPunct="1"/>
            <a:r>
              <a:rPr lang="en-US" altLang="zh-CN" sz="900" dirty="0" smtClean="0"/>
              <a:t>            case 2:</a:t>
            </a:r>
            <a:endParaRPr lang="zh-CN" altLang="zh-CN" sz="900" dirty="0" smtClean="0"/>
          </a:p>
          <a:p>
            <a:pPr eaLnBrk="1" hangingPunct="1"/>
            <a:r>
              <a:rPr lang="en-US" altLang="zh-CN" sz="900" dirty="0" smtClean="0"/>
              <a:t>                y = y - distance;</a:t>
            </a:r>
            <a:endParaRPr lang="zh-CN" altLang="zh-CN" sz="900" dirty="0" smtClean="0"/>
          </a:p>
          <a:p>
            <a:pPr eaLnBrk="1" hangingPunct="1"/>
            <a:r>
              <a:rPr lang="en-US" altLang="zh-CN" sz="900" dirty="0" smtClean="0"/>
              <a:t>                break;</a:t>
            </a:r>
            <a:endParaRPr lang="zh-CN" altLang="zh-CN" sz="900" dirty="0" smtClean="0"/>
          </a:p>
          <a:p>
            <a:pPr eaLnBrk="1" hangingPunct="1"/>
            <a:r>
              <a:rPr lang="en-US" altLang="zh-CN" sz="900" dirty="0" smtClean="0"/>
              <a:t>            case 3:</a:t>
            </a:r>
            <a:endParaRPr lang="zh-CN" altLang="zh-CN" sz="900" dirty="0" smtClean="0"/>
          </a:p>
          <a:p>
            <a:pPr eaLnBrk="1" hangingPunct="1"/>
            <a:r>
              <a:rPr lang="en-US" altLang="zh-CN" sz="900" dirty="0" smtClean="0"/>
              <a:t>                x = x - distance;</a:t>
            </a:r>
            <a:endParaRPr lang="zh-CN" altLang="zh-CN" sz="900" dirty="0" smtClean="0"/>
          </a:p>
          <a:p>
            <a:pPr eaLnBrk="1" hangingPunct="1"/>
            <a:r>
              <a:rPr lang="en-US" altLang="zh-CN" sz="900" dirty="0" smtClean="0"/>
              <a:t>                break;</a:t>
            </a:r>
            <a:endParaRPr lang="zh-CN" altLang="zh-CN" sz="900" dirty="0" smtClean="0"/>
          </a:p>
          <a:p>
            <a:pPr eaLnBrk="1" hangingPunct="1"/>
            <a:r>
              <a:rPr lang="en-US" altLang="zh-CN" sz="900" dirty="0" smtClean="0"/>
              <a:t>        }</a:t>
            </a:r>
            <a:endParaRPr lang="zh-CN" altLang="zh-CN" sz="900" dirty="0" smtClean="0"/>
          </a:p>
          <a:p>
            <a:pPr eaLnBrk="1" hangingPunct="1"/>
            <a:r>
              <a:rPr lang="en-US" altLang="zh-CN" sz="900" dirty="0" smtClean="0"/>
              <a:t>    }</a:t>
            </a:r>
            <a:endParaRPr lang="zh-CN" altLang="zh-CN" sz="900" dirty="0" smtClean="0"/>
          </a:p>
          <a:p>
            <a:pPr eaLnBrk="1" hangingPunct="1"/>
            <a:r>
              <a:rPr lang="en-US" altLang="zh-CN" sz="900" dirty="0" smtClean="0"/>
              <a:t>    private String name;</a:t>
            </a:r>
            <a:endParaRPr lang="zh-CN" altLang="zh-CN" sz="900" dirty="0" smtClean="0"/>
          </a:p>
          <a:p>
            <a:pPr eaLnBrk="1" hangingPunct="1"/>
            <a:r>
              <a:rPr lang="en-US" altLang="zh-CN" sz="900" dirty="0" smtClean="0"/>
              <a:t>    private double width = 40, height = 30;</a:t>
            </a:r>
            <a:endParaRPr lang="zh-CN" altLang="zh-CN" sz="900" dirty="0" smtClean="0"/>
          </a:p>
          <a:p>
            <a:pPr eaLnBrk="1" hangingPunct="1"/>
            <a:r>
              <a:rPr lang="en-US" altLang="zh-CN" sz="900" dirty="0" smtClean="0"/>
              <a:t>    private </a:t>
            </a:r>
            <a:r>
              <a:rPr lang="en-US" altLang="zh-CN" sz="900" dirty="0" err="1" smtClean="0"/>
              <a:t>int</a:t>
            </a:r>
            <a:r>
              <a:rPr lang="en-US" altLang="zh-CN" sz="900" dirty="0" smtClean="0"/>
              <a:t> x = 400, y = 300;</a:t>
            </a:r>
            <a:endParaRPr lang="zh-CN" altLang="zh-CN" sz="900" dirty="0" smtClean="0"/>
          </a:p>
          <a:p>
            <a:pPr eaLnBrk="1" hangingPunct="1"/>
            <a:r>
              <a:rPr lang="en-US" altLang="zh-CN" sz="900" dirty="0" smtClean="0"/>
              <a:t>    private byte direction = 0;		//0: top; 1: right; 2: bottom; 3: left</a:t>
            </a:r>
            <a:endParaRPr lang="zh-CN" altLang="zh-CN" sz="900" dirty="0" smtClean="0"/>
          </a:p>
          <a:p>
            <a:pPr eaLnBrk="1" hangingPunct="1"/>
            <a:r>
              <a:rPr lang="en-US" altLang="zh-CN" sz="900" dirty="0" smtClean="0"/>
              <a:t>}</a:t>
            </a:r>
            <a:endParaRPr lang="zh-CN" altLang="zh-CN" sz="900" dirty="0" smtClean="0"/>
          </a:p>
          <a:p>
            <a:pPr eaLnBrk="1" hangingPunct="1"/>
            <a:endParaRPr lang="zh-CN" altLang="en-US" sz="900" dirty="0" smtClean="0"/>
          </a:p>
          <a:p>
            <a:pPr eaLnBrk="1" hangingPunct="1"/>
            <a:endParaRPr lang="zh-CN" altLang="en-US" sz="900" dirty="0" smtClean="0"/>
          </a:p>
        </p:txBody>
      </p:sp>
      <p:sp>
        <p:nvSpPr>
          <p:cNvPr id="2" name="灯片编号占位符 1"/>
          <p:cNvSpPr>
            <a:spLocks noGrp="1"/>
          </p:cNvSpPr>
          <p:nvPr>
            <p:ph type="sldNum" sz="quarter" idx="12"/>
          </p:nvPr>
        </p:nvSpPr>
        <p:spPr/>
        <p:txBody>
          <a:bodyPr/>
          <a:lstStyle/>
          <a:p>
            <a:pPr>
              <a:defRPr/>
            </a:pPr>
            <a:fld id="{4E705AAB-C9B6-4B32-8C6C-B0C4BF051B53}" type="slidenum">
              <a:rPr lang="zh-CN" altLang="en-US" smtClean="0"/>
              <a:pPr>
                <a:defRPr/>
              </a:pPr>
              <a:t>55</a:t>
            </a:fld>
            <a:endParaRPr lang="zh-CN" altLang="en-US"/>
          </a:p>
        </p:txBody>
      </p:sp>
      <p:sp>
        <p:nvSpPr>
          <p:cNvPr id="3" name="文本框 2"/>
          <p:cNvSpPr txBox="1"/>
          <p:nvPr/>
        </p:nvSpPr>
        <p:spPr>
          <a:xfrm>
            <a:off x="457201" y="1079500"/>
            <a:ext cx="8556624" cy="4247317"/>
          </a:xfrm>
          <a:prstGeom prst="rect">
            <a:avLst/>
          </a:prstGeom>
          <a:solidFill>
            <a:schemeClr val="bg1"/>
          </a:solidFill>
        </p:spPr>
        <p:txBody>
          <a:bodyPr wrap="square" rtlCol="0">
            <a:spAutoFit/>
          </a:bodyPr>
          <a:lstStyle/>
          <a:p>
            <a:pPr eaLnBrk="1" hangingPunct="1"/>
            <a:r>
              <a:rPr lang="en-US" altLang="zh-CN" dirty="0"/>
              <a:t> </a:t>
            </a:r>
            <a:r>
              <a:rPr lang="en-US" altLang="zh-CN" dirty="0" smtClean="0"/>
              <a:t>   /**</a:t>
            </a:r>
            <a:endParaRPr lang="zh-CN" altLang="zh-CN" dirty="0"/>
          </a:p>
          <a:p>
            <a:pPr eaLnBrk="1" hangingPunct="1"/>
            <a:r>
              <a:rPr lang="en-US" altLang="zh-CN" dirty="0"/>
              <a:t>     * Immediately moves your car </a:t>
            </a:r>
            <a:r>
              <a:rPr lang="en-US" altLang="zh-CN" dirty="0" err="1"/>
              <a:t>moveAhead</a:t>
            </a:r>
            <a:r>
              <a:rPr lang="en-US" altLang="zh-CN" dirty="0"/>
              <a:t> (forward) by distance measured in pixels.</a:t>
            </a:r>
            <a:endParaRPr lang="zh-CN" altLang="zh-CN" dirty="0"/>
          </a:p>
          <a:p>
            <a:pPr eaLnBrk="1" hangingPunct="1"/>
            <a:r>
              <a:rPr lang="en-US" altLang="zh-CN" dirty="0"/>
              <a:t>     * Example:</a:t>
            </a:r>
            <a:endParaRPr lang="zh-CN" altLang="zh-CN" dirty="0"/>
          </a:p>
          <a:p>
            <a:pPr eaLnBrk="1" hangingPunct="1"/>
            <a:r>
              <a:rPr lang="en-US" altLang="zh-CN" dirty="0"/>
              <a:t>     * &lt;pre&gt;</a:t>
            </a:r>
            <a:endParaRPr lang="zh-CN" altLang="zh-CN" dirty="0"/>
          </a:p>
          <a:p>
            <a:pPr eaLnBrk="1" hangingPunct="1"/>
            <a:r>
              <a:rPr lang="en-US" altLang="zh-CN" dirty="0"/>
              <a:t>     *   // Move the car 100 pixels forward</a:t>
            </a:r>
            <a:endParaRPr lang="zh-CN" altLang="zh-CN" dirty="0"/>
          </a:p>
          <a:p>
            <a:pPr eaLnBrk="1" hangingPunct="1"/>
            <a:r>
              <a:rPr lang="en-US" altLang="zh-CN" dirty="0"/>
              <a:t>     *   </a:t>
            </a:r>
            <a:r>
              <a:rPr lang="en-US" altLang="zh-CN" dirty="0" err="1"/>
              <a:t>moveAhead</a:t>
            </a:r>
            <a:r>
              <a:rPr lang="en-US" altLang="zh-CN" dirty="0"/>
              <a:t>(100);</a:t>
            </a:r>
            <a:endParaRPr lang="zh-CN" altLang="zh-CN" dirty="0"/>
          </a:p>
          <a:p>
            <a:pPr eaLnBrk="1" hangingPunct="1"/>
            <a:r>
              <a:rPr lang="en-US" altLang="zh-CN" dirty="0"/>
              <a:t>     *</a:t>
            </a:r>
            <a:endParaRPr lang="zh-CN" altLang="zh-CN" dirty="0"/>
          </a:p>
          <a:p>
            <a:pPr eaLnBrk="1" hangingPunct="1"/>
            <a:r>
              <a:rPr lang="en-US" altLang="zh-CN" dirty="0"/>
              <a:t>     *   // Afterwards, move the car 50 pixels backward</a:t>
            </a:r>
            <a:endParaRPr lang="zh-CN" altLang="zh-CN" dirty="0"/>
          </a:p>
          <a:p>
            <a:pPr eaLnBrk="1" hangingPunct="1"/>
            <a:r>
              <a:rPr lang="en-US" altLang="zh-CN" dirty="0"/>
              <a:t>     *   </a:t>
            </a:r>
            <a:r>
              <a:rPr lang="en-US" altLang="zh-CN" dirty="0" err="1"/>
              <a:t>moveAhead</a:t>
            </a:r>
            <a:r>
              <a:rPr lang="en-US" altLang="zh-CN" dirty="0"/>
              <a:t>(-50);</a:t>
            </a:r>
            <a:endParaRPr lang="zh-CN" altLang="zh-CN" dirty="0"/>
          </a:p>
          <a:p>
            <a:pPr eaLnBrk="1" hangingPunct="1"/>
            <a:r>
              <a:rPr lang="en-US" altLang="zh-CN" dirty="0"/>
              <a:t>     * &lt;/pre&gt;</a:t>
            </a:r>
            <a:endParaRPr lang="zh-CN" altLang="zh-CN" dirty="0"/>
          </a:p>
          <a:p>
            <a:pPr eaLnBrk="1" hangingPunct="1"/>
            <a:r>
              <a:rPr lang="en-US" altLang="zh-CN" dirty="0"/>
              <a:t>     *</a:t>
            </a:r>
            <a:endParaRPr lang="zh-CN" altLang="zh-CN" dirty="0"/>
          </a:p>
          <a:p>
            <a:pPr eaLnBrk="1" hangingPunct="1"/>
            <a:r>
              <a:rPr lang="en-US" altLang="zh-CN" dirty="0"/>
              <a:t>     * @</a:t>
            </a:r>
            <a:r>
              <a:rPr lang="en-US" altLang="zh-CN" dirty="0" err="1"/>
              <a:t>param</a:t>
            </a:r>
            <a:r>
              <a:rPr lang="en-US" altLang="zh-CN" dirty="0"/>
              <a:t> distance the distance to move ahead is measured in pixels.</a:t>
            </a:r>
            <a:endParaRPr lang="zh-CN" altLang="zh-CN" dirty="0"/>
          </a:p>
          <a:p>
            <a:pPr eaLnBrk="1" hangingPunct="1"/>
            <a:r>
              <a:rPr lang="en-US" altLang="zh-CN" dirty="0"/>
              <a:t>     </a:t>
            </a:r>
            <a:r>
              <a:rPr lang="en-US" altLang="zh-CN" dirty="0" smtClean="0"/>
              <a:t>*If </a:t>
            </a:r>
            <a:r>
              <a:rPr lang="en-US" altLang="zh-CN" dirty="0"/>
              <a:t>this value is negative, the car will move </a:t>
            </a:r>
            <a:r>
              <a:rPr lang="en-US" altLang="zh-CN" dirty="0" err="1"/>
              <a:t>backfward</a:t>
            </a:r>
            <a:r>
              <a:rPr lang="en-US" altLang="zh-CN" dirty="0"/>
              <a:t> instead of ahead.</a:t>
            </a:r>
            <a:endParaRPr lang="zh-CN" altLang="zh-CN" dirty="0"/>
          </a:p>
          <a:p>
            <a:pPr eaLnBrk="1" hangingPunct="1"/>
            <a:r>
              <a:rPr lang="en-US" altLang="zh-CN" dirty="0"/>
              <a:t>     */</a:t>
            </a:r>
            <a:endParaRPr lang="zh-CN" altLang="en-US" dirty="0"/>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13" y="1671638"/>
            <a:ext cx="7800975" cy="3514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p:cNvSpPr>
            <a:spLocks noGrp="1"/>
          </p:cNvSpPr>
          <p:nvPr>
            <p:ph type="sldNum" sz="quarter" idx="12"/>
          </p:nvPr>
        </p:nvSpPr>
        <p:spPr/>
        <p:txBody>
          <a:bodyPr/>
          <a:lstStyle/>
          <a:p>
            <a:pPr>
              <a:defRPr/>
            </a:pPr>
            <a:fld id="{A044F4E2-8776-4CAF-BA0E-5270476AE388}" type="slidenum">
              <a:rPr lang="zh-CN" altLang="en-US" smtClean="0"/>
              <a:pPr>
                <a:defRPr/>
              </a:pPr>
              <a:t>56</a:t>
            </a:fld>
            <a:endParaRPr lang="zh-CN" altLang="en-US"/>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algn="ctr" eaLnBrk="1" hangingPunct="1">
              <a:defRPr/>
            </a:pPr>
            <a:r>
              <a:rPr lang="en-US" altLang="zh-CN"/>
              <a:t>Java</a:t>
            </a:r>
            <a:r>
              <a:rPr lang="zh-CN" altLang="en-US"/>
              <a:t>注释约定</a:t>
            </a:r>
          </a:p>
        </p:txBody>
      </p:sp>
      <p:sp>
        <p:nvSpPr>
          <p:cNvPr id="73731" name="Rectangle 3"/>
          <p:cNvSpPr>
            <a:spLocks noGrp="1" noChangeArrowheads="1"/>
          </p:cNvSpPr>
          <p:nvPr>
            <p:ph type="body" idx="1"/>
          </p:nvPr>
        </p:nvSpPr>
        <p:spPr/>
        <p:txBody>
          <a:bodyPr/>
          <a:lstStyle/>
          <a:p>
            <a:pPr eaLnBrk="1" hangingPunct="1">
              <a:lnSpc>
                <a:spcPct val="80000"/>
              </a:lnSpc>
            </a:pPr>
            <a:r>
              <a:rPr lang="zh-CN" altLang="en-US" sz="2400" smtClean="0"/>
              <a:t>类的整体注释：遵循</a:t>
            </a:r>
            <a:r>
              <a:rPr lang="en-US" altLang="zh-CN" sz="2400" smtClean="0">
                <a:solidFill>
                  <a:srgbClr val="FF0000"/>
                </a:solidFill>
              </a:rPr>
              <a:t>JavaDoc</a:t>
            </a:r>
            <a:r>
              <a:rPr lang="zh-CN" altLang="en-US" sz="2400" smtClean="0">
                <a:solidFill>
                  <a:srgbClr val="FF0000"/>
                </a:solidFill>
              </a:rPr>
              <a:t>的规范</a:t>
            </a:r>
            <a:r>
              <a:rPr lang="zh-CN" altLang="en-US" sz="2400" smtClean="0"/>
              <a:t>，在每一个源文件的开头注明该</a:t>
            </a:r>
            <a:r>
              <a:rPr lang="en-US" altLang="zh-CN" sz="2400" smtClean="0"/>
              <a:t>CLASS</a:t>
            </a:r>
            <a:r>
              <a:rPr lang="zh-CN" altLang="en-US" sz="2400" smtClean="0"/>
              <a:t>的作用</a:t>
            </a:r>
            <a:r>
              <a:rPr lang="en-US" altLang="zh-CN" sz="2400" smtClean="0"/>
              <a:t>, </a:t>
            </a:r>
            <a:r>
              <a:rPr lang="zh-CN" altLang="en-US" sz="2400" smtClean="0"/>
              <a:t>作简要说明</a:t>
            </a:r>
            <a:r>
              <a:rPr lang="en-US" altLang="zh-CN" sz="2400" smtClean="0"/>
              <a:t>, </a:t>
            </a:r>
            <a:r>
              <a:rPr lang="zh-CN" altLang="en-US" sz="2400" smtClean="0"/>
              <a:t>并写上源文件的作者</a:t>
            </a:r>
            <a:r>
              <a:rPr lang="en-US" altLang="zh-CN" sz="2400" smtClean="0"/>
              <a:t>, </a:t>
            </a:r>
            <a:r>
              <a:rPr lang="zh-CN" altLang="en-US" sz="2400" smtClean="0"/>
              <a:t>编写日期。如果是修改别人编写的源文件，要在修改信息上注明修改者和修改日期。</a:t>
            </a:r>
          </a:p>
          <a:p>
            <a:pPr eaLnBrk="1" hangingPunct="1">
              <a:lnSpc>
                <a:spcPct val="80000"/>
              </a:lnSpc>
              <a:buFont typeface="Wingdings" panose="05000000000000000000" pitchFamily="2" charset="2"/>
              <a:buNone/>
            </a:pPr>
            <a:r>
              <a:rPr lang="zh-CN" altLang="en-US" sz="2400" smtClean="0"/>
              <a:t>    例如：</a:t>
            </a:r>
          </a:p>
          <a:p>
            <a:pPr eaLnBrk="1" hangingPunct="1">
              <a:lnSpc>
                <a:spcPct val="80000"/>
              </a:lnSpc>
              <a:buFont typeface="Wingdings" panose="05000000000000000000" pitchFamily="2" charset="2"/>
              <a:buNone/>
            </a:pPr>
            <a:r>
              <a:rPr lang="zh-CN" altLang="en-US" sz="2400" smtClean="0"/>
              <a:t>    </a:t>
            </a:r>
            <a:r>
              <a:rPr lang="en-US" altLang="zh-CN" sz="2400" smtClean="0"/>
              <a:t>/**</a:t>
            </a:r>
          </a:p>
          <a:p>
            <a:pPr eaLnBrk="1" hangingPunct="1">
              <a:lnSpc>
                <a:spcPct val="80000"/>
              </a:lnSpc>
              <a:buFont typeface="Wingdings" panose="05000000000000000000" pitchFamily="2" charset="2"/>
              <a:buNone/>
            </a:pPr>
            <a:r>
              <a:rPr lang="en-US" altLang="zh-CN" sz="2400" smtClean="0"/>
              <a:t>    * @</a:t>
            </a:r>
            <a:r>
              <a:rPr lang="zh-CN" altLang="en-US" sz="2400" smtClean="0"/>
              <a:t>（</a:t>
            </a:r>
            <a:r>
              <a:rPr lang="en-US" altLang="zh-CN" sz="2400" smtClean="0"/>
              <a:t>#</a:t>
            </a:r>
            <a:r>
              <a:rPr lang="zh-CN" altLang="en-US" sz="2400" smtClean="0"/>
              <a:t>）</a:t>
            </a:r>
            <a:r>
              <a:rPr lang="en-US" altLang="zh-CN" sz="2400" smtClean="0"/>
              <a:t>:CLASSNAME.java</a:t>
            </a:r>
          </a:p>
          <a:p>
            <a:pPr eaLnBrk="1" hangingPunct="1">
              <a:lnSpc>
                <a:spcPct val="80000"/>
              </a:lnSpc>
              <a:buFont typeface="Wingdings" panose="05000000000000000000" pitchFamily="2" charset="2"/>
              <a:buNone/>
            </a:pPr>
            <a:r>
              <a:rPr lang="en-US" altLang="zh-CN" sz="2400" smtClean="0"/>
              <a:t>    * @description: Description of this java</a:t>
            </a:r>
          </a:p>
          <a:p>
            <a:pPr eaLnBrk="1" hangingPunct="1">
              <a:lnSpc>
                <a:spcPct val="80000"/>
              </a:lnSpc>
              <a:buFont typeface="Wingdings" panose="05000000000000000000" pitchFamily="2" charset="2"/>
              <a:buNone/>
            </a:pPr>
            <a:r>
              <a:rPr lang="en-US" altLang="zh-CN" sz="2400" smtClean="0"/>
              <a:t>    * @author: PROGRAMMER'S NAME YYYY/MM/DD</a:t>
            </a:r>
          </a:p>
          <a:p>
            <a:pPr eaLnBrk="1" hangingPunct="1">
              <a:lnSpc>
                <a:spcPct val="80000"/>
              </a:lnSpc>
              <a:buFont typeface="Wingdings" panose="05000000000000000000" pitchFamily="2" charset="2"/>
              <a:buNone/>
            </a:pPr>
            <a:r>
              <a:rPr lang="en-US" altLang="zh-CN" sz="2400" smtClean="0"/>
              <a:t>    * @version: Version No.</a:t>
            </a:r>
          </a:p>
          <a:p>
            <a:pPr eaLnBrk="1" hangingPunct="1">
              <a:lnSpc>
                <a:spcPct val="80000"/>
              </a:lnSpc>
              <a:buFont typeface="Wingdings" panose="05000000000000000000" pitchFamily="2" charset="2"/>
              <a:buNone/>
            </a:pPr>
            <a:r>
              <a:rPr lang="en-US" altLang="zh-CN" sz="2400" smtClean="0"/>
              <a:t>    * @modify:PROGRAMMER'S NAME YYYY/MM/DD</a:t>
            </a:r>
          </a:p>
          <a:p>
            <a:pPr eaLnBrk="1" hangingPunct="1">
              <a:lnSpc>
                <a:spcPct val="80000"/>
              </a:lnSpc>
              <a:buFont typeface="Wingdings" panose="05000000000000000000" pitchFamily="2" charset="2"/>
              <a:buNone/>
            </a:pPr>
            <a:r>
              <a:rPr lang="en-US" altLang="zh-CN" sz="2400" smtClean="0"/>
              <a:t>    * @Copyright: </a:t>
            </a:r>
            <a:r>
              <a:rPr lang="zh-CN" altLang="en-US" sz="2400" smtClean="0"/>
              <a:t>版权由</a:t>
            </a:r>
            <a:r>
              <a:rPr lang="en-US" altLang="zh-CN" sz="2400" smtClean="0"/>
              <a:t>XX</a:t>
            </a:r>
            <a:r>
              <a:rPr lang="zh-CN" altLang="en-US" sz="2400" smtClean="0"/>
              <a:t>拥有</a:t>
            </a:r>
          </a:p>
          <a:p>
            <a:pPr eaLnBrk="1" hangingPunct="1">
              <a:lnSpc>
                <a:spcPct val="80000"/>
              </a:lnSpc>
              <a:buFont typeface="Wingdings" panose="05000000000000000000" pitchFamily="2" charset="2"/>
              <a:buNone/>
            </a:pPr>
            <a:r>
              <a:rPr lang="zh-CN" altLang="en-US" sz="2400" smtClean="0"/>
              <a:t>    *</a:t>
            </a:r>
            <a:r>
              <a:rPr lang="en-US" altLang="zh-CN" sz="2400" smtClean="0"/>
              <a:t>/</a:t>
            </a:r>
          </a:p>
        </p:txBody>
      </p:sp>
      <p:sp>
        <p:nvSpPr>
          <p:cNvPr id="2" name="灯片编号占位符 1"/>
          <p:cNvSpPr>
            <a:spLocks noGrp="1"/>
          </p:cNvSpPr>
          <p:nvPr>
            <p:ph type="sldNum" sz="quarter" idx="12"/>
          </p:nvPr>
        </p:nvSpPr>
        <p:spPr/>
        <p:txBody>
          <a:bodyPr/>
          <a:lstStyle/>
          <a:p>
            <a:pPr>
              <a:defRPr/>
            </a:pPr>
            <a:fld id="{364CC566-B053-4650-941E-26338FF51085}" type="slidenum">
              <a:rPr lang="zh-CN" altLang="en-US" smtClean="0"/>
              <a:pPr>
                <a:defRPr/>
              </a:pPr>
              <a:t>57</a:t>
            </a:fld>
            <a:endParaRPr lang="zh-CN" altLang="en-US"/>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algn="ctr" eaLnBrk="1" hangingPunct="1">
              <a:defRPr/>
            </a:pPr>
            <a:r>
              <a:rPr lang="en-US" altLang="zh-CN"/>
              <a:t>Java</a:t>
            </a:r>
            <a:r>
              <a:rPr lang="zh-CN" altLang="en-US"/>
              <a:t>注释约定</a:t>
            </a:r>
          </a:p>
        </p:txBody>
      </p:sp>
      <p:sp>
        <p:nvSpPr>
          <p:cNvPr id="74755" name="Rectangle 3"/>
          <p:cNvSpPr>
            <a:spLocks noGrp="1" noChangeArrowheads="1"/>
          </p:cNvSpPr>
          <p:nvPr>
            <p:ph type="body" idx="1"/>
          </p:nvPr>
        </p:nvSpPr>
        <p:spPr/>
        <p:txBody>
          <a:bodyPr/>
          <a:lstStyle/>
          <a:p>
            <a:pPr eaLnBrk="1" hangingPunct="1">
              <a:lnSpc>
                <a:spcPct val="80000"/>
              </a:lnSpc>
            </a:pPr>
            <a:r>
              <a:rPr lang="zh-CN" altLang="en-US" sz="2400" dirty="0" smtClean="0"/>
              <a:t>类中方法的注释：遵循</a:t>
            </a:r>
            <a:r>
              <a:rPr lang="en-US" altLang="zh-CN" sz="2400" dirty="0" err="1" smtClean="0">
                <a:solidFill>
                  <a:srgbClr val="FF0000"/>
                </a:solidFill>
              </a:rPr>
              <a:t>JavaDoc</a:t>
            </a:r>
            <a:r>
              <a:rPr lang="zh-CN" altLang="en-US" sz="2400" dirty="0" smtClean="0">
                <a:solidFill>
                  <a:srgbClr val="FF0000"/>
                </a:solidFill>
              </a:rPr>
              <a:t>的规范</a:t>
            </a:r>
            <a:r>
              <a:rPr lang="zh-CN" altLang="en-US" sz="2400" dirty="0" smtClean="0"/>
              <a:t>，在每个方法的前部用块注释的方法描述此方法的作用，以及传入，传出参数的类型和作用，以及需要捕获的错误。</a:t>
            </a:r>
          </a:p>
          <a:p>
            <a:pPr eaLnBrk="1" hangingPunct="1">
              <a:lnSpc>
                <a:spcPct val="80000"/>
              </a:lnSpc>
              <a:buFont typeface="Wingdings" panose="05000000000000000000" pitchFamily="2" charset="2"/>
              <a:buNone/>
            </a:pPr>
            <a:r>
              <a:rPr lang="zh-CN" altLang="en-US" sz="2400" dirty="0" smtClean="0"/>
              <a:t>    例如：</a:t>
            </a:r>
          </a:p>
          <a:p>
            <a:pPr eaLnBrk="1" hangingPunct="1">
              <a:lnSpc>
                <a:spcPct val="80000"/>
              </a:lnSpc>
              <a:buFont typeface="Wingdings" panose="05000000000000000000" pitchFamily="2" charset="2"/>
              <a:buNone/>
            </a:pPr>
            <a:r>
              <a:rPr lang="zh-CN" altLang="en-US" sz="2400" dirty="0" smtClean="0"/>
              <a:t>    </a:t>
            </a:r>
            <a:r>
              <a:rPr lang="en-US" altLang="zh-CN" sz="2400" dirty="0" smtClean="0"/>
              <a:t>/**</a:t>
            </a:r>
          </a:p>
          <a:p>
            <a:pPr eaLnBrk="1" hangingPunct="1">
              <a:lnSpc>
                <a:spcPct val="80000"/>
              </a:lnSpc>
              <a:buFont typeface="Wingdings" panose="05000000000000000000" pitchFamily="2" charset="2"/>
              <a:buNone/>
            </a:pPr>
            <a:r>
              <a:rPr lang="en-US" altLang="zh-CN" sz="2400" dirty="0" smtClean="0"/>
              <a:t>    * </a:t>
            </a:r>
            <a:r>
              <a:rPr lang="zh-CN" altLang="en-US" sz="2400" dirty="0" smtClean="0"/>
              <a:t>方法的描述</a:t>
            </a:r>
          </a:p>
          <a:p>
            <a:pPr eaLnBrk="1" hangingPunct="1">
              <a:lnSpc>
                <a:spcPct val="80000"/>
              </a:lnSpc>
              <a:buFont typeface="Wingdings" panose="05000000000000000000" pitchFamily="2" charset="2"/>
              <a:buNone/>
            </a:pPr>
            <a:r>
              <a:rPr lang="zh-CN" altLang="en-US" sz="2400" dirty="0" smtClean="0"/>
              <a:t>    *</a:t>
            </a:r>
          </a:p>
          <a:p>
            <a:pPr eaLnBrk="1" hangingPunct="1">
              <a:lnSpc>
                <a:spcPct val="80000"/>
              </a:lnSpc>
              <a:buFont typeface="Wingdings" panose="05000000000000000000" pitchFamily="2" charset="2"/>
              <a:buNone/>
            </a:pPr>
            <a:r>
              <a:rPr lang="zh-CN" altLang="en-US" sz="2400" dirty="0" smtClean="0"/>
              <a:t>    *</a:t>
            </a:r>
            <a:r>
              <a:rPr lang="en-US" altLang="zh-CN" sz="2400" dirty="0" smtClean="0"/>
              <a:t>@</a:t>
            </a:r>
            <a:r>
              <a:rPr lang="en-US" altLang="zh-CN" sz="2400" dirty="0" err="1" smtClean="0"/>
              <a:t>param</a:t>
            </a:r>
            <a:r>
              <a:rPr lang="en-US" altLang="zh-CN" sz="2400" dirty="0" smtClean="0"/>
              <a:t> </a:t>
            </a:r>
            <a:r>
              <a:rPr lang="zh-CN" altLang="en-US" sz="2400" dirty="0" smtClean="0"/>
              <a:t>参数的描述</a:t>
            </a:r>
          </a:p>
          <a:p>
            <a:pPr eaLnBrk="1" hangingPunct="1">
              <a:lnSpc>
                <a:spcPct val="80000"/>
              </a:lnSpc>
              <a:buFont typeface="Wingdings" panose="05000000000000000000" pitchFamily="2" charset="2"/>
              <a:buNone/>
            </a:pPr>
            <a:r>
              <a:rPr lang="zh-CN" altLang="en-US" sz="2400" dirty="0" smtClean="0"/>
              <a:t>    *</a:t>
            </a:r>
            <a:r>
              <a:rPr lang="en-US" altLang="zh-CN" sz="2400" dirty="0" smtClean="0"/>
              <a:t>@return </a:t>
            </a:r>
            <a:r>
              <a:rPr lang="zh-CN" altLang="en-US" sz="2400" dirty="0" smtClean="0"/>
              <a:t>返回类型的描述</a:t>
            </a:r>
          </a:p>
          <a:p>
            <a:pPr eaLnBrk="1" hangingPunct="1">
              <a:lnSpc>
                <a:spcPct val="80000"/>
              </a:lnSpc>
              <a:buFont typeface="Wingdings" panose="05000000000000000000" pitchFamily="2" charset="2"/>
              <a:buNone/>
            </a:pPr>
            <a:r>
              <a:rPr lang="zh-CN" altLang="en-US" sz="2400" dirty="0" smtClean="0"/>
              <a:t>    *</a:t>
            </a:r>
            <a:r>
              <a:rPr lang="en-US" altLang="zh-CN" sz="2400" dirty="0" smtClean="0"/>
              <a:t>@exception </a:t>
            </a:r>
            <a:r>
              <a:rPr lang="zh-CN" altLang="en-US" sz="2400" dirty="0" smtClean="0"/>
              <a:t>出错信息的描述</a:t>
            </a:r>
          </a:p>
          <a:p>
            <a:pPr eaLnBrk="1" hangingPunct="1">
              <a:lnSpc>
                <a:spcPct val="80000"/>
              </a:lnSpc>
              <a:buFont typeface="Wingdings" panose="05000000000000000000" pitchFamily="2" charset="2"/>
              <a:buNone/>
            </a:pPr>
            <a:r>
              <a:rPr lang="zh-CN" altLang="en-US" sz="2400" dirty="0" smtClean="0"/>
              <a:t>    *</a:t>
            </a:r>
            <a:r>
              <a:rPr lang="en-US" altLang="zh-CN" sz="2400" dirty="0" smtClean="0"/>
              <a:t>/</a:t>
            </a:r>
          </a:p>
        </p:txBody>
      </p:sp>
      <p:sp>
        <p:nvSpPr>
          <p:cNvPr id="2" name="灯片编号占位符 1"/>
          <p:cNvSpPr>
            <a:spLocks noGrp="1"/>
          </p:cNvSpPr>
          <p:nvPr>
            <p:ph type="sldNum" sz="quarter" idx="12"/>
          </p:nvPr>
        </p:nvSpPr>
        <p:spPr/>
        <p:txBody>
          <a:bodyPr/>
          <a:lstStyle/>
          <a:p>
            <a:pPr>
              <a:defRPr/>
            </a:pPr>
            <a:fld id="{475ED060-074D-409B-A8DA-82BCF41F6496}" type="slidenum">
              <a:rPr lang="zh-CN" altLang="en-US" smtClean="0"/>
              <a:pPr>
                <a:defRPr/>
              </a:pPr>
              <a:t>58</a:t>
            </a:fld>
            <a:endParaRPr lang="zh-CN" altLang="en-US"/>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algn="ctr" eaLnBrk="1" hangingPunct="1">
              <a:defRPr/>
            </a:pPr>
            <a:r>
              <a:rPr lang="en-US" altLang="zh-CN"/>
              <a:t>Java</a:t>
            </a:r>
            <a:r>
              <a:rPr lang="zh-CN" altLang="en-US"/>
              <a:t>注释约定</a:t>
            </a:r>
          </a:p>
        </p:txBody>
      </p:sp>
      <p:sp>
        <p:nvSpPr>
          <p:cNvPr id="75779" name="Rectangle 3"/>
          <p:cNvSpPr>
            <a:spLocks noGrp="1" noChangeArrowheads="1"/>
          </p:cNvSpPr>
          <p:nvPr>
            <p:ph type="body" idx="1"/>
          </p:nvPr>
        </p:nvSpPr>
        <p:spPr/>
        <p:txBody>
          <a:bodyPr/>
          <a:lstStyle/>
          <a:p>
            <a:pPr eaLnBrk="1" hangingPunct="1"/>
            <a:r>
              <a:rPr lang="zh-CN" altLang="en-US" sz="2800" smtClean="0"/>
              <a:t>注释哪些部分：</a:t>
            </a:r>
            <a:endParaRPr lang="en-US" altLang="zh-CN" sz="2800" smtClean="0"/>
          </a:p>
          <a:p>
            <a:pPr lvl="1" eaLnBrk="1" hangingPunct="1"/>
            <a:r>
              <a:rPr lang="zh-CN" altLang="en-US" sz="2400" smtClean="0"/>
              <a:t>类的目的（即类所完成的功能）、设置接口的目的以及应如何被使用、成员方法注释（对于设置与获取成员方法，在成员变量已有说明的情况下，可以不加注释；</a:t>
            </a:r>
            <a:endParaRPr lang="en-US" altLang="zh-CN" sz="2400" smtClean="0"/>
          </a:p>
          <a:p>
            <a:pPr lvl="1" eaLnBrk="1" hangingPunct="1"/>
            <a:r>
              <a:rPr lang="zh-CN" altLang="en-US" sz="2400" smtClean="0"/>
              <a:t>普通成员方法要求说明完成什么功能，参数含义是什么？返回什么？）</a:t>
            </a:r>
            <a:endParaRPr lang="en-US" altLang="zh-CN" sz="2400" smtClean="0"/>
          </a:p>
          <a:p>
            <a:pPr lvl="1" eaLnBrk="1" hangingPunct="1"/>
            <a:r>
              <a:rPr lang="zh-CN" altLang="en-US" sz="2400" smtClean="0"/>
              <a:t>普通成员方法内部注释（控制结构、代码做了些什么以及为什么这样做，处理顺序等）</a:t>
            </a:r>
            <a:endParaRPr lang="en-US" altLang="zh-CN" sz="2400" smtClean="0"/>
          </a:p>
          <a:p>
            <a:pPr lvl="1" eaLnBrk="1" hangingPunct="1"/>
            <a:r>
              <a:rPr lang="zh-CN" altLang="en-US" sz="2400" smtClean="0"/>
              <a:t>实参和形参的含义以及其他任何约束或前提条件、字段或属性描述。</a:t>
            </a:r>
            <a:endParaRPr lang="en-US" altLang="zh-CN" sz="2400" smtClean="0"/>
          </a:p>
          <a:p>
            <a:pPr lvl="1" eaLnBrk="1" hangingPunct="1"/>
            <a:r>
              <a:rPr lang="zh-CN" altLang="en-US" sz="2400" smtClean="0"/>
              <a:t>局部变量，如无特别意义的情况下不加注释。</a:t>
            </a:r>
          </a:p>
        </p:txBody>
      </p:sp>
      <p:sp>
        <p:nvSpPr>
          <p:cNvPr id="2" name="灯片编号占位符 1"/>
          <p:cNvSpPr>
            <a:spLocks noGrp="1"/>
          </p:cNvSpPr>
          <p:nvPr>
            <p:ph type="sldNum" sz="quarter" idx="12"/>
          </p:nvPr>
        </p:nvSpPr>
        <p:spPr/>
        <p:txBody>
          <a:bodyPr/>
          <a:lstStyle/>
          <a:p>
            <a:pPr>
              <a:defRPr/>
            </a:pPr>
            <a:fld id="{06C05165-C6ED-4707-A7EF-D9BFB35C6216}" type="slidenum">
              <a:rPr lang="zh-CN" altLang="en-US" smtClean="0"/>
              <a:pPr>
                <a:defRPr/>
              </a:pPr>
              <a:t>59</a:t>
            </a:fld>
            <a:endParaRPr lang="zh-CN" alt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内容占位符 1"/>
          <p:cNvSpPr>
            <a:spLocks noGrp="1"/>
          </p:cNvSpPr>
          <p:nvPr>
            <p:ph idx="1"/>
          </p:nvPr>
        </p:nvSpPr>
        <p:spPr>
          <a:xfrm>
            <a:off x="179388" y="1481138"/>
            <a:ext cx="8507412" cy="4525962"/>
          </a:xfrm>
        </p:spPr>
        <p:txBody>
          <a:bodyPr/>
          <a:lstStyle/>
          <a:p>
            <a:pPr eaLnBrk="1" hangingPunct="1"/>
            <a:r>
              <a:rPr lang="en-US" altLang="zh-CN" sz="3200" dirty="0" smtClean="0"/>
              <a:t>Java Platform, Micro Edition (</a:t>
            </a:r>
            <a:r>
              <a:rPr lang="en-US" altLang="zh-CN" sz="3200" dirty="0" smtClean="0">
                <a:solidFill>
                  <a:srgbClr val="FF0000"/>
                </a:solidFill>
              </a:rPr>
              <a:t>Java ME</a:t>
            </a:r>
            <a:r>
              <a:rPr lang="en-US" altLang="zh-CN" sz="3200" dirty="0" smtClean="0"/>
              <a:t>) </a:t>
            </a:r>
          </a:p>
          <a:p>
            <a:pPr lvl="1" eaLnBrk="1" hangingPunct="1"/>
            <a:r>
              <a:rPr lang="en-US" altLang="zh-CN" sz="2800" dirty="0" smtClean="0"/>
              <a:t>targeting environments with limited resources.</a:t>
            </a:r>
          </a:p>
          <a:p>
            <a:pPr eaLnBrk="1" hangingPunct="1"/>
            <a:r>
              <a:rPr lang="en-US" altLang="zh-CN" sz="3200" dirty="0" smtClean="0"/>
              <a:t>Java Platform, Standard Edition (</a:t>
            </a:r>
            <a:r>
              <a:rPr lang="en-US" altLang="zh-CN" sz="3200" dirty="0" smtClean="0">
                <a:solidFill>
                  <a:srgbClr val="FF0000"/>
                </a:solidFill>
              </a:rPr>
              <a:t>Java SE</a:t>
            </a:r>
            <a:r>
              <a:rPr lang="en-US" altLang="zh-CN" sz="3200" dirty="0" smtClean="0"/>
              <a:t>) </a:t>
            </a:r>
          </a:p>
          <a:p>
            <a:pPr lvl="1" eaLnBrk="1" hangingPunct="1"/>
            <a:r>
              <a:rPr lang="en-US" altLang="zh-CN" sz="2800" dirty="0" smtClean="0"/>
              <a:t>targeting workstation environments.</a:t>
            </a:r>
          </a:p>
          <a:p>
            <a:pPr eaLnBrk="1" hangingPunct="1"/>
            <a:r>
              <a:rPr lang="en-US" altLang="zh-CN" sz="3200" dirty="0" smtClean="0"/>
              <a:t>Java Platform, Enterprise Edition (</a:t>
            </a:r>
            <a:r>
              <a:rPr lang="en-US" altLang="zh-CN" sz="3200" dirty="0" smtClean="0">
                <a:solidFill>
                  <a:srgbClr val="FF0000"/>
                </a:solidFill>
              </a:rPr>
              <a:t>Java EE</a:t>
            </a:r>
            <a:r>
              <a:rPr lang="en-US" altLang="zh-CN" sz="3200" dirty="0" smtClean="0"/>
              <a:t>) </a:t>
            </a:r>
          </a:p>
          <a:p>
            <a:pPr lvl="1" eaLnBrk="1" hangingPunct="1"/>
            <a:r>
              <a:rPr lang="en-US" altLang="zh-CN" sz="2800" dirty="0" smtClean="0"/>
              <a:t>targeting large distributed enterprise or Internet environments.</a:t>
            </a:r>
            <a:endParaRPr lang="zh-CN" altLang="en-US" sz="2800" dirty="0" smtClean="0"/>
          </a:p>
        </p:txBody>
      </p:sp>
      <p:sp>
        <p:nvSpPr>
          <p:cNvPr id="3" name="标题 2"/>
          <p:cNvSpPr>
            <a:spLocks noGrp="1"/>
          </p:cNvSpPr>
          <p:nvPr>
            <p:ph type="title"/>
          </p:nvPr>
        </p:nvSpPr>
        <p:spPr/>
        <p:txBody>
          <a:bodyPr/>
          <a:lstStyle/>
          <a:p>
            <a:pPr eaLnBrk="1" hangingPunct="1">
              <a:defRPr/>
            </a:pPr>
            <a:r>
              <a:rPr lang="en-US" altLang="zh-CN" dirty="0" smtClean="0"/>
              <a:t>Java Editions</a:t>
            </a:r>
            <a:endParaRPr lang="zh-CN" altLang="en-US" dirty="0"/>
          </a:p>
        </p:txBody>
      </p:sp>
      <p:sp>
        <p:nvSpPr>
          <p:cNvPr id="4" name="灯片编号占位符 3"/>
          <p:cNvSpPr>
            <a:spLocks noGrp="1"/>
          </p:cNvSpPr>
          <p:nvPr>
            <p:ph type="sldNum" sz="quarter" idx="12"/>
          </p:nvPr>
        </p:nvSpPr>
        <p:spPr/>
        <p:txBody>
          <a:bodyPr/>
          <a:lstStyle/>
          <a:p>
            <a:pPr>
              <a:defRPr/>
            </a:pPr>
            <a:fld id="{0ACAAC6A-161B-4D56-83FF-9ECF3C4CE51E}" type="slidenum">
              <a:rPr lang="zh-CN" altLang="en-US" smtClean="0"/>
              <a:pPr>
                <a:defRPr/>
              </a:pPr>
              <a:t>6</a:t>
            </a:fld>
            <a:endParaRPr lang="zh-CN" altLang="en-US"/>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eaLnBrk="1" hangingPunct="1">
              <a:defRPr/>
            </a:pPr>
            <a:r>
              <a:rPr lang="en-US" altLang="zh-CN" sz="3600" dirty="0" smtClean="0"/>
              <a:t>Java and Development Tools</a:t>
            </a:r>
            <a:endParaRPr lang="zh-CN" altLang="en-US" sz="3600" dirty="0"/>
          </a:p>
        </p:txBody>
      </p:sp>
      <p:sp>
        <p:nvSpPr>
          <p:cNvPr id="76803" name="内容占位符 2"/>
          <p:cNvSpPr>
            <a:spLocks noGrp="1"/>
          </p:cNvSpPr>
          <p:nvPr>
            <p:ph idx="1"/>
          </p:nvPr>
        </p:nvSpPr>
        <p:spPr/>
        <p:txBody>
          <a:bodyPr/>
          <a:lstStyle/>
          <a:p>
            <a:pPr eaLnBrk="1" hangingPunct="1"/>
            <a:r>
              <a:rPr lang="en-US" altLang="zh-CN" smtClean="0"/>
              <a:t>Java generally refers to a combination of two things: </a:t>
            </a:r>
          </a:p>
          <a:p>
            <a:pPr lvl="1" eaLnBrk="1" hangingPunct="1"/>
            <a:r>
              <a:rPr lang="en-US" altLang="zh-CN" smtClean="0"/>
              <a:t>the object-oriented programming language; </a:t>
            </a:r>
          </a:p>
          <a:p>
            <a:pPr lvl="1" eaLnBrk="1" hangingPunct="1"/>
            <a:r>
              <a:rPr lang="en-US" altLang="zh-CN" smtClean="0"/>
              <a:t>the Java platform</a:t>
            </a:r>
            <a:endParaRPr lang="zh-CN" altLang="en-US" smtClean="0"/>
          </a:p>
        </p:txBody>
      </p:sp>
      <p:sp>
        <p:nvSpPr>
          <p:cNvPr id="4" name="灯片编号占位符 3"/>
          <p:cNvSpPr>
            <a:spLocks noGrp="1"/>
          </p:cNvSpPr>
          <p:nvPr>
            <p:ph type="sldNum" sz="quarter" idx="12"/>
          </p:nvPr>
        </p:nvSpPr>
        <p:spPr/>
        <p:txBody>
          <a:bodyPr/>
          <a:lstStyle/>
          <a:p>
            <a:pPr>
              <a:defRPr/>
            </a:pPr>
            <a:fld id="{5A77CC53-5672-482F-BADB-4318DFF1A11B}" type="slidenum">
              <a:rPr lang="zh-CN" altLang="en-US" smtClean="0"/>
              <a:pPr>
                <a:defRPr/>
              </a:pPr>
              <a:t>60</a:t>
            </a:fld>
            <a:endParaRPr lang="zh-CN" altLang="en-US"/>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eaLnBrk="1" hangingPunct="1">
              <a:defRPr/>
            </a:pPr>
            <a:r>
              <a:rPr lang="en-US" altLang="zh-CN" sz="3600" dirty="0" smtClean="0"/>
              <a:t>Java and Development Tools</a:t>
            </a:r>
            <a:endParaRPr lang="zh-CN" altLang="en-US" sz="3600" dirty="0"/>
          </a:p>
        </p:txBody>
      </p:sp>
      <p:pic>
        <p:nvPicPr>
          <p:cNvPr id="778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7350" y="2676525"/>
            <a:ext cx="5829300"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灯片编号占位符 2"/>
          <p:cNvSpPr>
            <a:spLocks noGrp="1"/>
          </p:cNvSpPr>
          <p:nvPr>
            <p:ph type="sldNum" sz="quarter" idx="12"/>
          </p:nvPr>
        </p:nvSpPr>
        <p:spPr/>
        <p:txBody>
          <a:bodyPr/>
          <a:lstStyle/>
          <a:p>
            <a:pPr>
              <a:defRPr/>
            </a:pPr>
            <a:fld id="{67069F0E-17D0-4AEC-BA42-443672194B74}" type="slidenum">
              <a:rPr lang="zh-CN" altLang="en-US" smtClean="0"/>
              <a:pPr>
                <a:defRPr/>
              </a:pPr>
              <a:t>61</a:t>
            </a:fld>
            <a:endParaRPr lang="zh-CN" altLang="en-US"/>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pPr eaLnBrk="1" hangingPunct="1">
              <a:defRPr/>
            </a:pPr>
            <a:r>
              <a:rPr lang="en-US" altLang="zh-CN" sz="2800" dirty="0" smtClean="0"/>
              <a:t>Foundations of Object-Oriented Programming</a:t>
            </a:r>
            <a:endParaRPr lang="zh-CN" altLang="en-US" sz="2800" dirty="0"/>
          </a:p>
        </p:txBody>
      </p:sp>
      <p:sp>
        <p:nvSpPr>
          <p:cNvPr id="78851" name="内容占位符 2"/>
          <p:cNvSpPr>
            <a:spLocks noGrp="1"/>
          </p:cNvSpPr>
          <p:nvPr>
            <p:ph idx="1"/>
          </p:nvPr>
        </p:nvSpPr>
        <p:spPr/>
        <p:txBody>
          <a:bodyPr/>
          <a:lstStyle/>
          <a:p>
            <a:pPr eaLnBrk="1" hangingPunct="1"/>
            <a:r>
              <a:rPr lang="en-US" altLang="zh-CN" smtClean="0"/>
              <a:t>Java is an </a:t>
            </a:r>
            <a:r>
              <a:rPr lang="en-US" altLang="zh-CN" smtClean="0">
                <a:solidFill>
                  <a:srgbClr val="FF0000"/>
                </a:solidFill>
              </a:rPr>
              <a:t>object-oriented</a:t>
            </a:r>
            <a:r>
              <a:rPr lang="en-US" altLang="zh-CN" smtClean="0"/>
              <a:t> language.</a:t>
            </a:r>
          </a:p>
          <a:p>
            <a:pPr eaLnBrk="1" hangingPunct="1"/>
            <a:r>
              <a:rPr lang="en-US" altLang="zh-CN" smtClean="0"/>
              <a:t>An object in a computer models the real-world objects found in everyday life. </a:t>
            </a:r>
            <a:endParaRPr lang="zh-CN" altLang="en-US" smtClean="0"/>
          </a:p>
        </p:txBody>
      </p:sp>
      <p:sp>
        <p:nvSpPr>
          <p:cNvPr id="4" name="灯片编号占位符 3"/>
          <p:cNvSpPr>
            <a:spLocks noGrp="1"/>
          </p:cNvSpPr>
          <p:nvPr>
            <p:ph type="sldNum" sz="quarter" idx="12"/>
          </p:nvPr>
        </p:nvSpPr>
        <p:spPr/>
        <p:txBody>
          <a:bodyPr/>
          <a:lstStyle/>
          <a:p>
            <a:pPr>
              <a:defRPr/>
            </a:pPr>
            <a:fld id="{DD696F01-ABB7-4506-B0A0-29B88B849C17}" type="slidenum">
              <a:rPr lang="zh-CN" altLang="en-US" smtClean="0"/>
              <a:pPr>
                <a:defRPr/>
              </a:pPr>
              <a:t>62</a:t>
            </a:fld>
            <a:endParaRPr lang="zh-CN" altLang="en-US"/>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pPr eaLnBrk="1" hangingPunct="1">
              <a:defRPr/>
            </a:pPr>
            <a:r>
              <a:rPr lang="en-US" altLang="zh-CN" sz="3200" dirty="0" smtClean="0"/>
              <a:t>Foundations of Object-Oriented Programming</a:t>
            </a:r>
            <a:endParaRPr lang="zh-CN" altLang="en-US" sz="3200" dirty="0"/>
          </a:p>
        </p:txBody>
      </p:sp>
      <p:sp>
        <p:nvSpPr>
          <p:cNvPr id="3" name="内容占位符 2"/>
          <p:cNvSpPr>
            <a:spLocks noGrp="1"/>
          </p:cNvSpPr>
          <p:nvPr>
            <p:ph idx="1"/>
          </p:nvPr>
        </p:nvSpPr>
        <p:spPr/>
        <p:txBody>
          <a:bodyPr>
            <a:normAutofit fontScale="92500" lnSpcReduction="10000"/>
          </a:bodyPr>
          <a:lstStyle/>
          <a:p>
            <a:pPr eaLnBrk="1" hangingPunct="1">
              <a:defRPr/>
            </a:pPr>
            <a:r>
              <a:rPr lang="en-US" altLang="zh-CN" dirty="0" smtClean="0"/>
              <a:t>Merriam Webster online dictionary, an object is: </a:t>
            </a:r>
            <a:endParaRPr lang="zh-CN" altLang="zh-CN" dirty="0" smtClean="0"/>
          </a:p>
          <a:p>
            <a:pPr lvl="1" eaLnBrk="1" hangingPunct="1">
              <a:defRPr/>
            </a:pPr>
            <a:r>
              <a:rPr lang="en-US" altLang="zh-CN" dirty="0" smtClean="0"/>
              <a:t>some material that may be perceived by the senses</a:t>
            </a:r>
          </a:p>
          <a:p>
            <a:pPr lvl="1" eaLnBrk="1" hangingPunct="1">
              <a:defRPr/>
            </a:pPr>
            <a:r>
              <a:rPr lang="en-US" altLang="zh-CN" dirty="0" smtClean="0"/>
              <a:t>something that when viewed stirs a particular emotion (as pity)</a:t>
            </a:r>
            <a:r>
              <a:rPr lang="zh-CN" altLang="en-US" dirty="0" smtClean="0"/>
              <a:t>物体</a:t>
            </a:r>
            <a:endParaRPr lang="zh-CN" altLang="zh-CN" dirty="0" smtClean="0"/>
          </a:p>
          <a:p>
            <a:pPr lvl="1" eaLnBrk="1" hangingPunct="1">
              <a:defRPr/>
            </a:pPr>
            <a:r>
              <a:rPr lang="en-US" altLang="zh-CN" dirty="0" smtClean="0"/>
              <a:t>something mental or physical toward which thought, feeling, or action is directed </a:t>
            </a:r>
            <a:r>
              <a:rPr lang="zh-CN" altLang="en-US" dirty="0" smtClean="0"/>
              <a:t>情感</a:t>
            </a:r>
            <a:endParaRPr lang="zh-CN" altLang="zh-CN" dirty="0" smtClean="0"/>
          </a:p>
          <a:p>
            <a:pPr lvl="1" eaLnBrk="1" hangingPunct="1">
              <a:defRPr/>
            </a:pPr>
            <a:r>
              <a:rPr lang="en-US" altLang="zh-CN" dirty="0" smtClean="0"/>
              <a:t>something physical that is perceived by an individual and becomes an agent for psychological identification</a:t>
            </a:r>
            <a:r>
              <a:rPr lang="zh-CN" altLang="en-US" dirty="0" smtClean="0"/>
              <a:t>规律</a:t>
            </a:r>
            <a:endParaRPr lang="zh-CN" altLang="zh-CN" dirty="0" smtClean="0"/>
          </a:p>
          <a:p>
            <a:pPr lvl="1" eaLnBrk="1" hangingPunct="1">
              <a:defRPr/>
            </a:pPr>
            <a:r>
              <a:rPr lang="en-US" altLang="zh-CN" dirty="0" smtClean="0"/>
              <a:t>the goal or end of an effort or activity : purpose, objective</a:t>
            </a:r>
            <a:r>
              <a:rPr lang="zh-CN" altLang="en-US" dirty="0" smtClean="0"/>
              <a:t>目标</a:t>
            </a:r>
            <a:endParaRPr lang="zh-CN" altLang="zh-CN" dirty="0" smtClean="0"/>
          </a:p>
          <a:p>
            <a:pPr lvl="1" eaLnBrk="1" hangingPunct="1">
              <a:defRPr/>
            </a:pPr>
            <a:r>
              <a:rPr lang="en-US" altLang="zh-CN" dirty="0" smtClean="0"/>
              <a:t>a cause for attention or concern </a:t>
            </a:r>
            <a:r>
              <a:rPr lang="zh-CN" altLang="en-US" dirty="0" smtClean="0"/>
              <a:t>原因</a:t>
            </a:r>
            <a:endParaRPr lang="zh-CN" altLang="zh-CN" dirty="0" smtClean="0"/>
          </a:p>
          <a:p>
            <a:pPr lvl="1" eaLnBrk="1" hangingPunct="1">
              <a:defRPr/>
            </a:pPr>
            <a:r>
              <a:rPr lang="en-US" altLang="zh-CN" dirty="0" smtClean="0"/>
              <a:t>a thing that forms an element of or constitutes the subject matter of an investigation or science</a:t>
            </a:r>
            <a:r>
              <a:rPr lang="zh-CN" altLang="en-US" dirty="0" smtClean="0"/>
              <a:t>原理要素</a:t>
            </a:r>
            <a:endParaRPr lang="zh-CN" altLang="zh-CN" dirty="0" smtClean="0"/>
          </a:p>
          <a:p>
            <a:pPr eaLnBrk="1" hangingPunct="1">
              <a:defRPr/>
            </a:pPr>
            <a:endParaRPr lang="zh-CN" altLang="en-US" dirty="0"/>
          </a:p>
        </p:txBody>
      </p:sp>
      <p:sp>
        <p:nvSpPr>
          <p:cNvPr id="4" name="灯片编号占位符 3"/>
          <p:cNvSpPr>
            <a:spLocks noGrp="1"/>
          </p:cNvSpPr>
          <p:nvPr>
            <p:ph type="sldNum" sz="quarter" idx="12"/>
          </p:nvPr>
        </p:nvSpPr>
        <p:spPr/>
        <p:txBody>
          <a:bodyPr/>
          <a:lstStyle/>
          <a:p>
            <a:pPr>
              <a:defRPr/>
            </a:pPr>
            <a:fld id="{E8F59704-3D7E-46BA-A9C3-8AB59B434504}" type="slidenum">
              <a:rPr lang="zh-CN" altLang="en-US" smtClean="0"/>
              <a:pPr>
                <a:defRPr/>
              </a:pPr>
              <a:t>63</a:t>
            </a:fld>
            <a:endParaRPr lang="zh-CN" altLang="en-US"/>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pPr eaLnBrk="1" hangingPunct="1">
              <a:defRPr/>
            </a:pPr>
            <a:r>
              <a:rPr lang="en-US" altLang="zh-CN" sz="3200" dirty="0" smtClean="0"/>
              <a:t>Foundations of Object-Oriented Programming</a:t>
            </a:r>
            <a:endParaRPr lang="zh-CN" altLang="en-US" sz="3200" dirty="0"/>
          </a:p>
        </p:txBody>
      </p:sp>
      <p:sp>
        <p:nvSpPr>
          <p:cNvPr id="80899" name="内容占位符 2"/>
          <p:cNvSpPr>
            <a:spLocks noGrp="1"/>
          </p:cNvSpPr>
          <p:nvPr>
            <p:ph idx="1"/>
          </p:nvPr>
        </p:nvSpPr>
        <p:spPr/>
        <p:txBody>
          <a:bodyPr/>
          <a:lstStyle/>
          <a:p>
            <a:pPr eaLnBrk="1" hangingPunct="1"/>
            <a:r>
              <a:rPr lang="en-US" altLang="zh-CN" smtClean="0"/>
              <a:t>An object is a </a:t>
            </a:r>
            <a:r>
              <a:rPr lang="en-US" altLang="zh-CN" smtClean="0">
                <a:solidFill>
                  <a:srgbClr val="FF0000"/>
                </a:solidFill>
              </a:rPr>
              <a:t>fundamental modular unit </a:t>
            </a:r>
            <a:r>
              <a:rPr lang="en-US" altLang="zh-CN" smtClean="0"/>
              <a:t>in your Java program, which is an abstract representation of a real-world entity</a:t>
            </a:r>
          </a:p>
          <a:p>
            <a:pPr eaLnBrk="1" hangingPunct="1"/>
            <a:r>
              <a:rPr lang="en-US" altLang="zh-CN" smtClean="0"/>
              <a:t>You can use a Java object to represent a car, for instance.</a:t>
            </a:r>
            <a:endParaRPr lang="zh-CN" altLang="en-US" smtClean="0"/>
          </a:p>
        </p:txBody>
      </p:sp>
      <p:sp>
        <p:nvSpPr>
          <p:cNvPr id="4" name="灯片编号占位符 3"/>
          <p:cNvSpPr>
            <a:spLocks noGrp="1"/>
          </p:cNvSpPr>
          <p:nvPr>
            <p:ph type="sldNum" sz="quarter" idx="12"/>
          </p:nvPr>
        </p:nvSpPr>
        <p:spPr/>
        <p:txBody>
          <a:bodyPr/>
          <a:lstStyle/>
          <a:p>
            <a:pPr>
              <a:defRPr/>
            </a:pPr>
            <a:fld id="{51732C0C-D5DD-4970-A09C-52858CA5850A}" type="slidenum">
              <a:rPr lang="zh-CN" altLang="en-US" smtClean="0"/>
              <a:pPr>
                <a:defRPr/>
              </a:pPr>
              <a:t>64</a:t>
            </a:fld>
            <a:endParaRPr lang="zh-CN" altLang="en-US"/>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pPr eaLnBrk="1" hangingPunct="1">
              <a:defRPr/>
            </a:pPr>
            <a:r>
              <a:rPr lang="en-US" altLang="zh-CN" sz="3200" dirty="0" smtClean="0"/>
              <a:t>Foundations of Object-Oriented Programming</a:t>
            </a:r>
            <a:endParaRPr lang="zh-CN" altLang="en-US" sz="3200" dirty="0"/>
          </a:p>
        </p:txBody>
      </p:sp>
      <p:sp>
        <p:nvSpPr>
          <p:cNvPr id="81923" name="内容占位符 2"/>
          <p:cNvSpPr>
            <a:spLocks noGrp="1"/>
          </p:cNvSpPr>
          <p:nvPr>
            <p:ph idx="1"/>
          </p:nvPr>
        </p:nvSpPr>
        <p:spPr/>
        <p:txBody>
          <a:bodyPr/>
          <a:lstStyle/>
          <a:p>
            <a:pPr eaLnBrk="1" hangingPunct="1"/>
            <a:r>
              <a:rPr lang="en-US" altLang="zh-CN" dirty="0" smtClean="0"/>
              <a:t>Every object has a state </a:t>
            </a:r>
            <a:r>
              <a:rPr lang="zh-CN" altLang="en-US" dirty="0" smtClean="0"/>
              <a:t>状态</a:t>
            </a:r>
            <a:r>
              <a:rPr lang="en-US" altLang="zh-CN" dirty="0" smtClean="0"/>
              <a:t> and a set of behaviors </a:t>
            </a:r>
            <a:r>
              <a:rPr lang="zh-CN" altLang="en-US" dirty="0" smtClean="0"/>
              <a:t>行为</a:t>
            </a:r>
            <a:r>
              <a:rPr lang="en-US" altLang="zh-CN" dirty="0" smtClean="0"/>
              <a:t>. </a:t>
            </a:r>
          </a:p>
          <a:p>
            <a:pPr lvl="1" eaLnBrk="1" hangingPunct="1"/>
            <a:r>
              <a:rPr lang="en-US" altLang="zh-CN" dirty="0" smtClean="0"/>
              <a:t>The collection of values </a:t>
            </a:r>
            <a:r>
              <a:rPr lang="zh-CN" altLang="en-US" dirty="0" smtClean="0"/>
              <a:t>变量 </a:t>
            </a:r>
            <a:r>
              <a:rPr lang="en-US" altLang="zh-CN" dirty="0" smtClean="0"/>
              <a:t>contained in an object represents the object's state. </a:t>
            </a:r>
          </a:p>
          <a:p>
            <a:pPr lvl="1" eaLnBrk="1" hangingPunct="1"/>
            <a:r>
              <a:rPr lang="en-US" altLang="zh-CN" dirty="0" smtClean="0"/>
              <a:t>The behaviors of an object are the operations </a:t>
            </a:r>
            <a:r>
              <a:rPr lang="zh-CN" altLang="en-US" dirty="0" smtClean="0"/>
              <a:t>操作</a:t>
            </a:r>
            <a:r>
              <a:rPr lang="en-US" altLang="zh-CN" dirty="0" smtClean="0"/>
              <a:t>associated with the object. </a:t>
            </a:r>
          </a:p>
          <a:p>
            <a:pPr lvl="1" eaLnBrk="1" hangingPunct="1"/>
            <a:r>
              <a:rPr lang="en-US" altLang="zh-CN" dirty="0" smtClean="0"/>
              <a:t>For example, the fact that a black car is moving ahead describes that the state of the car (black) and the behavior of the car (moving ahead). </a:t>
            </a:r>
          </a:p>
          <a:p>
            <a:pPr eaLnBrk="1" hangingPunct="1"/>
            <a:r>
              <a:rPr lang="en-US" altLang="zh-CN" dirty="0" smtClean="0"/>
              <a:t>Objects and object interactions are the basic elements of program design.</a:t>
            </a:r>
            <a:r>
              <a:rPr lang="zh-CN" altLang="en-US" dirty="0" smtClean="0"/>
              <a:t>对象间的交互程序设计的基本元素</a:t>
            </a:r>
            <a:endParaRPr lang="zh-CN" altLang="zh-CN" dirty="0" smtClean="0"/>
          </a:p>
          <a:p>
            <a:pPr eaLnBrk="1" hangingPunct="1"/>
            <a:endParaRPr lang="zh-CN" altLang="en-US" dirty="0" smtClean="0"/>
          </a:p>
        </p:txBody>
      </p:sp>
      <p:sp>
        <p:nvSpPr>
          <p:cNvPr id="4" name="灯片编号占位符 3"/>
          <p:cNvSpPr>
            <a:spLocks noGrp="1"/>
          </p:cNvSpPr>
          <p:nvPr>
            <p:ph type="sldNum" sz="quarter" idx="12"/>
          </p:nvPr>
        </p:nvSpPr>
        <p:spPr/>
        <p:txBody>
          <a:bodyPr/>
          <a:lstStyle/>
          <a:p>
            <a:pPr>
              <a:defRPr/>
            </a:pPr>
            <a:fld id="{689D01D5-1AA0-4A7D-82CB-C9DEACF2ADF8}" type="slidenum">
              <a:rPr lang="zh-CN" altLang="en-US" smtClean="0"/>
              <a:pPr>
                <a:defRPr/>
              </a:pPr>
              <a:t>65</a:t>
            </a:fld>
            <a:endParaRPr lang="zh-CN" altLang="en-US"/>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pPr eaLnBrk="1" hangingPunct="1">
              <a:defRPr/>
            </a:pPr>
            <a:r>
              <a:rPr lang="en-US" altLang="zh-CN" sz="3200" dirty="0" smtClean="0"/>
              <a:t>Foundations of Object-Oriented Programming</a:t>
            </a:r>
            <a:endParaRPr lang="zh-CN" altLang="en-US" sz="3200" dirty="0"/>
          </a:p>
        </p:txBody>
      </p:sp>
      <p:sp>
        <p:nvSpPr>
          <p:cNvPr id="82947" name="内容占位符 2"/>
          <p:cNvSpPr>
            <a:spLocks noGrp="1"/>
          </p:cNvSpPr>
          <p:nvPr>
            <p:ph idx="1"/>
          </p:nvPr>
        </p:nvSpPr>
        <p:spPr/>
        <p:txBody>
          <a:bodyPr/>
          <a:lstStyle/>
          <a:p>
            <a:pPr eaLnBrk="1" hangingPunct="1"/>
            <a:r>
              <a:rPr lang="en-US" altLang="zh-CN" dirty="0" smtClean="0"/>
              <a:t>A Java program consists of interconnected objects that call upon each other to solve a problem. </a:t>
            </a:r>
          </a:p>
          <a:p>
            <a:pPr eaLnBrk="1" hangingPunct="1"/>
            <a:r>
              <a:rPr lang="en-US" altLang="zh-CN" dirty="0" smtClean="0"/>
              <a:t>Objects communicate through messages to perform a method</a:t>
            </a:r>
            <a:r>
              <a:rPr lang="zh-CN" altLang="en-US" dirty="0" smtClean="0"/>
              <a:t>对象通过方法传递消息相互交互</a:t>
            </a:r>
          </a:p>
        </p:txBody>
      </p:sp>
      <p:sp>
        <p:nvSpPr>
          <p:cNvPr id="4" name="灯片编号占位符 3"/>
          <p:cNvSpPr>
            <a:spLocks noGrp="1"/>
          </p:cNvSpPr>
          <p:nvPr>
            <p:ph type="sldNum" sz="quarter" idx="12"/>
          </p:nvPr>
        </p:nvSpPr>
        <p:spPr/>
        <p:txBody>
          <a:bodyPr/>
          <a:lstStyle/>
          <a:p>
            <a:pPr>
              <a:defRPr/>
            </a:pPr>
            <a:fld id="{72A309AC-3A1C-45A4-A087-F6D907EB2344}" type="slidenum">
              <a:rPr lang="zh-CN" altLang="en-US" smtClean="0"/>
              <a:pPr>
                <a:defRPr/>
              </a:pPr>
              <a:t>66</a:t>
            </a:fld>
            <a:endParaRPr lang="zh-CN" altLang="en-US"/>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eaLnBrk="1" hangingPunct="1">
              <a:defRPr/>
            </a:pPr>
            <a:r>
              <a:rPr lang="en-US" altLang="zh-CN" dirty="0" smtClean="0"/>
              <a:t>Foundations of Object-Oriented Programming</a:t>
            </a:r>
            <a:endParaRPr lang="zh-CN" altLang="en-US" dirty="0"/>
          </a:p>
        </p:txBody>
      </p:sp>
      <p:sp>
        <p:nvSpPr>
          <p:cNvPr id="83971" name="内容占位符 2"/>
          <p:cNvSpPr>
            <a:spLocks noGrp="1"/>
          </p:cNvSpPr>
          <p:nvPr>
            <p:ph idx="1"/>
          </p:nvPr>
        </p:nvSpPr>
        <p:spPr/>
        <p:txBody>
          <a:bodyPr/>
          <a:lstStyle/>
          <a:p>
            <a:pPr eaLnBrk="1" hangingPunct="1"/>
            <a:r>
              <a:rPr lang="en-US" altLang="zh-CN" dirty="0" smtClean="0"/>
              <a:t>An object is instantiated by a class. </a:t>
            </a:r>
            <a:r>
              <a:rPr lang="zh-CN" altLang="en-US" smtClean="0"/>
              <a:t>对象由类初始化得到</a:t>
            </a:r>
            <a:endParaRPr lang="en-US" altLang="zh-CN" smtClean="0"/>
          </a:p>
          <a:p>
            <a:pPr eaLnBrk="1" hangingPunct="1"/>
            <a:r>
              <a:rPr lang="en-US" altLang="zh-CN" dirty="0" smtClean="0"/>
              <a:t>A class is the model from which an object is created. </a:t>
            </a:r>
          </a:p>
          <a:p>
            <a:pPr eaLnBrk="1" hangingPunct="1"/>
            <a:r>
              <a:rPr lang="en-US" altLang="zh-CN" dirty="0" smtClean="0"/>
              <a:t>Java allows you to define a new class based on a class already defined. This is known as inheritance</a:t>
            </a:r>
          </a:p>
          <a:p>
            <a:pPr eaLnBrk="1" hangingPunct="1"/>
            <a:endParaRPr lang="zh-CN" altLang="en-US" dirty="0" smtClean="0"/>
          </a:p>
        </p:txBody>
      </p:sp>
      <p:sp>
        <p:nvSpPr>
          <p:cNvPr id="4" name="灯片编号占位符 3"/>
          <p:cNvSpPr>
            <a:spLocks noGrp="1"/>
          </p:cNvSpPr>
          <p:nvPr>
            <p:ph type="sldNum" sz="quarter" idx="12"/>
          </p:nvPr>
        </p:nvSpPr>
        <p:spPr/>
        <p:txBody>
          <a:bodyPr/>
          <a:lstStyle/>
          <a:p>
            <a:pPr>
              <a:defRPr/>
            </a:pPr>
            <a:fld id="{1242D6BF-EFAC-4B95-B4BC-F951755AB9D2}" type="slidenum">
              <a:rPr lang="zh-CN" altLang="en-US" smtClean="0"/>
              <a:pPr>
                <a:defRPr/>
              </a:pPr>
              <a:t>67</a:t>
            </a:fld>
            <a:endParaRPr lang="zh-CN" altLang="en-US"/>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eaLnBrk="1" hangingPunct="1">
              <a:defRPr/>
            </a:pPr>
            <a:r>
              <a:rPr lang="en-US" altLang="zh-CN" dirty="0" smtClean="0"/>
              <a:t>1.9	Foundations of Object-Oriented Programming</a:t>
            </a:r>
            <a:endParaRPr lang="zh-CN" altLang="en-US" dirty="0"/>
          </a:p>
        </p:txBody>
      </p:sp>
      <p:sp>
        <p:nvSpPr>
          <p:cNvPr id="84995" name="内容占位符 2"/>
          <p:cNvSpPr>
            <a:spLocks noGrp="1"/>
          </p:cNvSpPr>
          <p:nvPr>
            <p:ph idx="1"/>
          </p:nvPr>
        </p:nvSpPr>
        <p:spPr/>
        <p:txBody>
          <a:bodyPr/>
          <a:lstStyle/>
          <a:p>
            <a:pPr eaLnBrk="1" hangingPunct="1"/>
            <a:r>
              <a:rPr lang="en-US" altLang="zh-CN" smtClean="0"/>
              <a:t>Object-Oriented Programming = </a:t>
            </a:r>
          </a:p>
          <a:p>
            <a:pPr eaLnBrk="1" hangingPunct="1"/>
            <a:r>
              <a:rPr lang="en-US" altLang="zh-CN" smtClean="0"/>
              <a:t>Class + Inheritance + Object + Messaging</a:t>
            </a:r>
            <a:endParaRPr lang="zh-CN" altLang="zh-CN" smtClean="0"/>
          </a:p>
          <a:p>
            <a:pPr eaLnBrk="1" hangingPunct="1"/>
            <a:endParaRPr lang="zh-CN" altLang="en-US" smtClean="0"/>
          </a:p>
        </p:txBody>
      </p:sp>
      <p:sp>
        <p:nvSpPr>
          <p:cNvPr id="4" name="灯片编号占位符 3"/>
          <p:cNvSpPr>
            <a:spLocks noGrp="1"/>
          </p:cNvSpPr>
          <p:nvPr>
            <p:ph type="sldNum" sz="quarter" idx="12"/>
          </p:nvPr>
        </p:nvSpPr>
        <p:spPr/>
        <p:txBody>
          <a:bodyPr/>
          <a:lstStyle/>
          <a:p>
            <a:pPr>
              <a:defRPr/>
            </a:pPr>
            <a:fld id="{0BDC828D-A6B0-46F5-AD54-CAB62B745112}" type="slidenum">
              <a:rPr lang="zh-CN" altLang="en-US" smtClean="0"/>
              <a:pPr>
                <a:defRPr/>
              </a:pPr>
              <a:t>68</a:t>
            </a:fld>
            <a:endParaRPr lang="zh-CN" alt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内容占位符 1"/>
          <p:cNvSpPr>
            <a:spLocks noGrp="1"/>
          </p:cNvSpPr>
          <p:nvPr>
            <p:ph idx="1"/>
          </p:nvPr>
        </p:nvSpPr>
        <p:spPr>
          <a:xfrm>
            <a:off x="179512" y="1340768"/>
            <a:ext cx="5832648" cy="4378300"/>
          </a:xfrm>
        </p:spPr>
        <p:txBody>
          <a:bodyPr/>
          <a:lstStyle/>
          <a:p>
            <a:pPr eaLnBrk="1" hangingPunct="1"/>
            <a:r>
              <a:rPr lang="en-US" altLang="zh-CN" sz="2400" dirty="0" smtClean="0"/>
              <a:t>James Gosling, Mike Sheridan, and Patrick </a:t>
            </a:r>
            <a:r>
              <a:rPr lang="en-US" altLang="zh-CN" sz="2400" dirty="0" err="1" smtClean="0"/>
              <a:t>Naughton</a:t>
            </a:r>
            <a:r>
              <a:rPr lang="en-US" altLang="zh-CN" sz="2400" dirty="0" smtClean="0"/>
              <a:t> initiated the Java language project in June 1991</a:t>
            </a:r>
          </a:p>
          <a:p>
            <a:pPr eaLnBrk="1" hangingPunct="1"/>
            <a:r>
              <a:rPr lang="en-US" altLang="zh-CN" sz="2400" dirty="0" smtClean="0"/>
              <a:t>Java was originally designed for interactive television, but it was too advanced for the digital cable television industry at the time.</a:t>
            </a:r>
          </a:p>
          <a:p>
            <a:pPr eaLnBrk="1" hangingPunct="1"/>
            <a:r>
              <a:rPr lang="en-US" altLang="zh-CN" sz="2400" dirty="0" smtClean="0"/>
              <a:t>The language was initially called Oak after an oak tree that stood outside Gosling's office; it went by the name Green later, and was later renamed Java, from Java coffee</a:t>
            </a:r>
            <a:endParaRPr lang="zh-CN" altLang="en-US" sz="2400" dirty="0" smtClean="0"/>
          </a:p>
        </p:txBody>
      </p:sp>
      <p:sp>
        <p:nvSpPr>
          <p:cNvPr id="3" name="标题 2"/>
          <p:cNvSpPr>
            <a:spLocks noGrp="1"/>
          </p:cNvSpPr>
          <p:nvPr>
            <p:ph type="title"/>
          </p:nvPr>
        </p:nvSpPr>
        <p:spPr/>
        <p:txBody>
          <a:bodyPr/>
          <a:lstStyle/>
          <a:p>
            <a:pPr eaLnBrk="1" hangingPunct="1">
              <a:defRPr/>
            </a:pPr>
            <a:r>
              <a:rPr lang="en-US" altLang="zh-CN" b="0" dirty="0" smtClean="0">
                <a:effectLst/>
              </a:rPr>
              <a:t>History of Java</a:t>
            </a:r>
            <a:endParaRPr lang="zh-CN" altLang="en-US" dirty="0"/>
          </a:p>
        </p:txBody>
      </p:sp>
      <p:sp>
        <p:nvSpPr>
          <p:cNvPr id="4" name="灯片编号占位符 3"/>
          <p:cNvSpPr>
            <a:spLocks noGrp="1"/>
          </p:cNvSpPr>
          <p:nvPr>
            <p:ph type="sldNum" sz="quarter" idx="12"/>
          </p:nvPr>
        </p:nvSpPr>
        <p:spPr/>
        <p:txBody>
          <a:bodyPr/>
          <a:lstStyle/>
          <a:p>
            <a:pPr>
              <a:defRPr/>
            </a:pPr>
            <a:fld id="{F3906780-5A2B-4EA6-A87D-2CFA424CCD45}" type="slidenum">
              <a:rPr lang="zh-CN" altLang="en-US" smtClean="0"/>
              <a:pPr>
                <a:defRPr/>
              </a:pPr>
              <a:t>7</a:t>
            </a:fld>
            <a:endParaRPr lang="zh-CN" altLang="en-US"/>
          </a:p>
        </p:txBody>
      </p:sp>
      <p:pic>
        <p:nvPicPr>
          <p:cNvPr id="2" name="图片 1"/>
          <p:cNvPicPr>
            <a:picLocks noChangeAspect="1"/>
          </p:cNvPicPr>
          <p:nvPr/>
        </p:nvPicPr>
        <p:blipFill>
          <a:blip r:embed="rId2"/>
          <a:stretch>
            <a:fillRect/>
          </a:stretch>
        </p:blipFill>
        <p:spPr>
          <a:xfrm>
            <a:off x="6292606" y="93633"/>
            <a:ext cx="1812785" cy="2227337"/>
          </a:xfrm>
          <a:prstGeom prst="rect">
            <a:avLst/>
          </a:prstGeom>
        </p:spPr>
      </p:pic>
      <p:pic>
        <p:nvPicPr>
          <p:cNvPr id="5" name="图片 4"/>
          <p:cNvPicPr>
            <a:picLocks noChangeAspect="1"/>
          </p:cNvPicPr>
          <p:nvPr/>
        </p:nvPicPr>
        <p:blipFill>
          <a:blip r:embed="rId3"/>
          <a:stretch>
            <a:fillRect/>
          </a:stretch>
        </p:blipFill>
        <p:spPr>
          <a:xfrm>
            <a:off x="6299922" y="2492513"/>
            <a:ext cx="1805470" cy="1187045"/>
          </a:xfrm>
          <a:prstGeom prst="rect">
            <a:avLst/>
          </a:prstGeom>
        </p:spPr>
      </p:pic>
      <p:pic>
        <p:nvPicPr>
          <p:cNvPr id="6" name="图片 5"/>
          <p:cNvPicPr>
            <a:picLocks noChangeAspect="1"/>
          </p:cNvPicPr>
          <p:nvPr/>
        </p:nvPicPr>
        <p:blipFill>
          <a:blip r:embed="rId4"/>
          <a:stretch>
            <a:fillRect/>
          </a:stretch>
        </p:blipFill>
        <p:spPr>
          <a:xfrm>
            <a:off x="6112129" y="3789040"/>
            <a:ext cx="2173738" cy="2330449"/>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内容占位符 1"/>
          <p:cNvSpPr>
            <a:spLocks noGrp="1"/>
          </p:cNvSpPr>
          <p:nvPr>
            <p:ph idx="1"/>
          </p:nvPr>
        </p:nvSpPr>
        <p:spPr/>
        <p:txBody>
          <a:bodyPr/>
          <a:lstStyle/>
          <a:p>
            <a:pPr eaLnBrk="1" hangingPunct="1"/>
            <a:r>
              <a:rPr lang="en-US" altLang="zh-CN" dirty="0" smtClean="0"/>
              <a:t>There were five primary goals in the creation of the Java language:</a:t>
            </a:r>
          </a:p>
          <a:p>
            <a:pPr lvl="1" eaLnBrk="1" hangingPunct="1"/>
            <a:r>
              <a:rPr lang="en-US" altLang="zh-CN" sz="2800" dirty="0" smtClean="0"/>
              <a:t>It should be "</a:t>
            </a:r>
            <a:r>
              <a:rPr lang="en-US" altLang="zh-CN" sz="2800" dirty="0" smtClean="0">
                <a:solidFill>
                  <a:srgbClr val="C00000"/>
                </a:solidFill>
              </a:rPr>
              <a:t>simple, object-oriented </a:t>
            </a:r>
            <a:r>
              <a:rPr lang="en-US" altLang="zh-CN" sz="2800" dirty="0" smtClean="0"/>
              <a:t>and</a:t>
            </a:r>
            <a:r>
              <a:rPr lang="en-US" altLang="zh-CN" sz="2800" dirty="0" smtClean="0">
                <a:solidFill>
                  <a:srgbClr val="C00000"/>
                </a:solidFill>
              </a:rPr>
              <a:t> distributed</a:t>
            </a:r>
            <a:r>
              <a:rPr lang="en-US" altLang="zh-CN" sz="2800" dirty="0" smtClean="0"/>
              <a:t>"</a:t>
            </a:r>
          </a:p>
          <a:p>
            <a:pPr lvl="1" eaLnBrk="1" hangingPunct="1"/>
            <a:r>
              <a:rPr lang="en-US" altLang="zh-CN" sz="2800" dirty="0" smtClean="0"/>
              <a:t>It should be "</a:t>
            </a:r>
            <a:r>
              <a:rPr lang="en-US" altLang="zh-CN" sz="2800" dirty="0" smtClean="0">
                <a:solidFill>
                  <a:srgbClr val="C00000"/>
                </a:solidFill>
              </a:rPr>
              <a:t>robust</a:t>
            </a:r>
            <a:r>
              <a:rPr lang="en-US" altLang="zh-CN" sz="2800" dirty="0" smtClean="0"/>
              <a:t> and </a:t>
            </a:r>
            <a:r>
              <a:rPr lang="en-US" altLang="zh-CN" sz="2800" dirty="0" smtClean="0">
                <a:solidFill>
                  <a:srgbClr val="C00000"/>
                </a:solidFill>
              </a:rPr>
              <a:t>secure</a:t>
            </a:r>
            <a:r>
              <a:rPr lang="en-US" altLang="zh-CN" sz="2800" dirty="0" smtClean="0"/>
              <a:t>"</a:t>
            </a:r>
          </a:p>
          <a:p>
            <a:pPr lvl="1" eaLnBrk="1" hangingPunct="1"/>
            <a:r>
              <a:rPr lang="en-US" altLang="zh-CN" sz="2800" dirty="0" smtClean="0"/>
              <a:t>It should be "</a:t>
            </a:r>
            <a:r>
              <a:rPr lang="en-US" altLang="zh-CN" sz="2800" dirty="0" smtClean="0">
                <a:solidFill>
                  <a:srgbClr val="C00000"/>
                </a:solidFill>
              </a:rPr>
              <a:t>architecture-neutral</a:t>
            </a:r>
            <a:r>
              <a:rPr lang="en-US" altLang="zh-CN" sz="2800" dirty="0" smtClean="0"/>
              <a:t> and </a:t>
            </a:r>
            <a:r>
              <a:rPr lang="en-US" altLang="zh-CN" sz="2800" dirty="0" smtClean="0">
                <a:solidFill>
                  <a:srgbClr val="C00000"/>
                </a:solidFill>
              </a:rPr>
              <a:t>portable</a:t>
            </a:r>
            <a:r>
              <a:rPr lang="en-US" altLang="zh-CN" sz="2800" dirty="0" smtClean="0"/>
              <a:t>"</a:t>
            </a:r>
          </a:p>
          <a:p>
            <a:pPr lvl="1" eaLnBrk="1" hangingPunct="1"/>
            <a:r>
              <a:rPr lang="en-US" altLang="zh-CN" sz="2800" dirty="0" smtClean="0"/>
              <a:t>It should execute with "</a:t>
            </a:r>
            <a:r>
              <a:rPr lang="en-US" altLang="zh-CN" sz="2800" dirty="0" smtClean="0">
                <a:solidFill>
                  <a:srgbClr val="C00000"/>
                </a:solidFill>
              </a:rPr>
              <a:t>high performance</a:t>
            </a:r>
            <a:r>
              <a:rPr lang="en-US" altLang="zh-CN" sz="2800" dirty="0" smtClean="0"/>
              <a:t>"</a:t>
            </a:r>
          </a:p>
          <a:p>
            <a:pPr lvl="1" eaLnBrk="1" hangingPunct="1"/>
            <a:r>
              <a:rPr lang="en-US" altLang="zh-CN" sz="2800" dirty="0" smtClean="0"/>
              <a:t>It should be "</a:t>
            </a:r>
            <a:r>
              <a:rPr lang="en-US" altLang="zh-CN" sz="2800" dirty="0" smtClean="0">
                <a:solidFill>
                  <a:srgbClr val="C00000"/>
                </a:solidFill>
              </a:rPr>
              <a:t>interpreted, threaded, and dynamic</a:t>
            </a:r>
            <a:r>
              <a:rPr lang="en-US" altLang="zh-CN" sz="2800" dirty="0" smtClean="0"/>
              <a:t>"</a:t>
            </a:r>
            <a:endParaRPr lang="zh-CN" altLang="en-US" sz="2800" dirty="0" smtClean="0"/>
          </a:p>
        </p:txBody>
      </p:sp>
      <p:sp>
        <p:nvSpPr>
          <p:cNvPr id="3" name="标题 2"/>
          <p:cNvSpPr>
            <a:spLocks noGrp="1"/>
          </p:cNvSpPr>
          <p:nvPr>
            <p:ph type="title"/>
          </p:nvPr>
        </p:nvSpPr>
        <p:spPr/>
        <p:txBody>
          <a:bodyPr/>
          <a:lstStyle/>
          <a:p>
            <a:pPr eaLnBrk="1" hangingPunct="1">
              <a:defRPr/>
            </a:pPr>
            <a:r>
              <a:rPr lang="en-US" altLang="zh-CN" dirty="0" smtClean="0">
                <a:effectLst/>
              </a:rPr>
              <a:t>Principles</a:t>
            </a:r>
            <a:endParaRPr lang="zh-CN" altLang="en-US" dirty="0"/>
          </a:p>
        </p:txBody>
      </p:sp>
      <p:sp>
        <p:nvSpPr>
          <p:cNvPr id="4" name="灯片编号占位符 3"/>
          <p:cNvSpPr>
            <a:spLocks noGrp="1"/>
          </p:cNvSpPr>
          <p:nvPr>
            <p:ph type="sldNum" sz="quarter" idx="12"/>
          </p:nvPr>
        </p:nvSpPr>
        <p:spPr/>
        <p:txBody>
          <a:bodyPr/>
          <a:lstStyle/>
          <a:p>
            <a:pPr>
              <a:defRPr/>
            </a:pPr>
            <a:fld id="{097A2DF8-BED5-4D9B-9A8D-B0F7DAB0CD40}" type="slidenum">
              <a:rPr lang="zh-CN" altLang="en-US" smtClean="0"/>
              <a:pPr>
                <a:defRPr/>
              </a:pPr>
              <a:t>8</a:t>
            </a:fld>
            <a:endParaRPr lang="zh-CN" alt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3"/>
          <p:cNvSpPr>
            <a:spLocks noGrp="1" noChangeArrowheads="1"/>
          </p:cNvSpPr>
          <p:nvPr>
            <p:ph idx="1"/>
          </p:nvPr>
        </p:nvSpPr>
        <p:spPr>
          <a:xfrm>
            <a:off x="457200" y="1481138"/>
            <a:ext cx="8229600" cy="3027362"/>
          </a:xfrm>
        </p:spPr>
        <p:txBody>
          <a:bodyPr/>
          <a:lstStyle/>
          <a:p>
            <a:pPr marL="0" indent="723900" eaLnBrk="1" hangingPunct="1">
              <a:buFont typeface="Wingdings" panose="05000000000000000000" pitchFamily="2" charset="2"/>
              <a:buNone/>
            </a:pPr>
            <a:r>
              <a:rPr lang="zh-CN" altLang="zh-CN" sz="2800" smtClean="0"/>
              <a:t>Java语言的语法规则和C++类似。它通过提供最基本的方法完成指定的任务。但Java语言对C++进行了</a:t>
            </a:r>
            <a:r>
              <a:rPr lang="zh-CN" altLang="zh-CN" sz="2800" smtClean="0">
                <a:solidFill>
                  <a:srgbClr val="FF0000"/>
                </a:solidFill>
              </a:rPr>
              <a:t>简化和提高</a:t>
            </a:r>
            <a:r>
              <a:rPr lang="zh-CN" altLang="zh-CN" sz="2800" smtClean="0"/>
              <a:t>。例如，指针和多重继承通常使程序变得复杂，Java用接口取代了多重继承，并取消了指针。Java语言还通过实现</a:t>
            </a:r>
            <a:r>
              <a:rPr lang="zh-CN" altLang="zh-CN" sz="2800" smtClean="0">
                <a:solidFill>
                  <a:srgbClr val="FF0000"/>
                </a:solidFill>
              </a:rPr>
              <a:t>自动垃圾</a:t>
            </a:r>
            <a:r>
              <a:rPr lang="zh-CN" altLang="en-US" sz="2800" smtClean="0">
                <a:solidFill>
                  <a:srgbClr val="FF0000"/>
                </a:solidFill>
              </a:rPr>
              <a:t>回收（</a:t>
            </a:r>
            <a:r>
              <a:rPr lang="en-US" altLang="zh-CN" sz="2800" smtClean="0">
                <a:solidFill>
                  <a:srgbClr val="FF0000"/>
                </a:solidFill>
              </a:rPr>
              <a:t>garbage collector</a:t>
            </a:r>
            <a:r>
              <a:rPr lang="zh-CN" altLang="en-US" sz="2800" smtClean="0">
                <a:solidFill>
                  <a:srgbClr val="FF0000"/>
                </a:solidFill>
              </a:rPr>
              <a:t>）</a:t>
            </a:r>
            <a:r>
              <a:rPr lang="zh-CN" altLang="zh-CN" sz="2800" smtClean="0"/>
              <a:t>大大简化了程序设计人员的内存管理工作。</a:t>
            </a:r>
          </a:p>
        </p:txBody>
      </p:sp>
      <p:sp>
        <p:nvSpPr>
          <p:cNvPr id="16386" name="Rectangle 2"/>
          <p:cNvSpPr>
            <a:spLocks noGrp="1" noChangeArrowheads="1"/>
          </p:cNvSpPr>
          <p:nvPr>
            <p:ph type="title"/>
          </p:nvPr>
        </p:nvSpPr>
        <p:spPr/>
        <p:txBody>
          <a:bodyPr>
            <a:normAutofit/>
          </a:bodyPr>
          <a:lstStyle/>
          <a:p>
            <a:pPr eaLnBrk="1" hangingPunct="1">
              <a:defRPr/>
            </a:pPr>
            <a:r>
              <a:rPr lang="en-US" altLang="zh-CN" dirty="0">
                <a:effectLst/>
              </a:rPr>
              <a:t>Simple </a:t>
            </a:r>
            <a:r>
              <a:rPr lang="zh-CN" altLang="en-US" dirty="0">
                <a:effectLst/>
              </a:rPr>
              <a:t>简单</a:t>
            </a:r>
            <a:endParaRPr lang="zh-CN" dirty="0">
              <a:effectLst/>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19250" y="4508500"/>
            <a:ext cx="3028950" cy="201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076825" y="4508500"/>
            <a:ext cx="2973388" cy="203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灯片编号占位符 3"/>
          <p:cNvSpPr>
            <a:spLocks noGrp="1"/>
          </p:cNvSpPr>
          <p:nvPr>
            <p:ph type="sldNum" sz="quarter" idx="12"/>
          </p:nvPr>
        </p:nvSpPr>
        <p:spPr/>
        <p:txBody>
          <a:bodyPr/>
          <a:lstStyle/>
          <a:p>
            <a:pPr>
              <a:defRPr/>
            </a:pPr>
            <a:fld id="{D1CD900E-154E-434E-96C6-37D452C21358}" type="slidenum">
              <a:rPr lang="zh-CN" altLang="en-US" smtClean="0"/>
              <a:pPr>
                <a:defRPr/>
              </a:pPr>
              <a:t>9</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聚合">
  <a:themeElements>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聚合">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聚合">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2.xml><?xml version="1.0" encoding="utf-8"?>
<a:themeOverride xmlns:a="http://schemas.openxmlformats.org/drawingml/2006/main">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3.xml><?xml version="1.0" encoding="utf-8"?>
<a:themeOverride xmlns:a="http://schemas.openxmlformats.org/drawingml/2006/main">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4.xml><?xml version="1.0" encoding="utf-8"?>
<a:themeOverride xmlns:a="http://schemas.openxmlformats.org/drawingml/2006/main">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5.xml><?xml version="1.0" encoding="utf-8"?>
<a:themeOverride xmlns:a="http://schemas.openxmlformats.org/drawingml/2006/main">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docProps/app.xml><?xml version="1.0" encoding="utf-8"?>
<Properties xmlns="http://schemas.openxmlformats.org/officeDocument/2006/extended-properties" xmlns:vt="http://schemas.openxmlformats.org/officeDocument/2006/docPropsVTypes">
  <Template/>
  <TotalTime>1045</TotalTime>
  <Words>3202</Words>
  <Application>Microsoft Office PowerPoint</Application>
  <PresentationFormat>全屏显示(4:3)</PresentationFormat>
  <Paragraphs>459</Paragraphs>
  <Slides>68</Slides>
  <Notes>6</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68</vt:i4>
      </vt:variant>
    </vt:vector>
  </HeadingPairs>
  <TitlesOfParts>
    <vt:vector size="78" baseType="lpstr">
      <vt:lpstr>黑体</vt:lpstr>
      <vt:lpstr>宋体</vt:lpstr>
      <vt:lpstr>Arial</vt:lpstr>
      <vt:lpstr>Calibri</vt:lpstr>
      <vt:lpstr>Lucida Sans Unicode</vt:lpstr>
      <vt:lpstr>Verdana</vt:lpstr>
      <vt:lpstr>Wingdings</vt:lpstr>
      <vt:lpstr>Wingdings 2</vt:lpstr>
      <vt:lpstr>Wingdings 3</vt:lpstr>
      <vt:lpstr>聚合</vt:lpstr>
      <vt:lpstr>Java Programming Language</vt:lpstr>
      <vt:lpstr>PowerPoint 演示文稿</vt:lpstr>
      <vt:lpstr>Textbook 教材</vt:lpstr>
      <vt:lpstr>Chapter 1 Introduction to Java Programming</vt:lpstr>
      <vt:lpstr>Introduction to Java</vt:lpstr>
      <vt:lpstr>Java Editions</vt:lpstr>
      <vt:lpstr>History of Java</vt:lpstr>
      <vt:lpstr>Principles</vt:lpstr>
      <vt:lpstr>Simple 简单</vt:lpstr>
      <vt:lpstr>Object-oriented 面向对象</vt:lpstr>
      <vt:lpstr>Distributed 分布性</vt:lpstr>
      <vt:lpstr>Robust 健壮</vt:lpstr>
      <vt:lpstr>Secure 安全</vt:lpstr>
      <vt:lpstr>Architecture-neutral 平台无关</vt:lpstr>
      <vt:lpstr>Portable 可移植</vt:lpstr>
      <vt:lpstr>High Performance 高性能</vt:lpstr>
      <vt:lpstr>Interpreted 解释器通用性</vt:lpstr>
      <vt:lpstr>Threaded 多线程</vt:lpstr>
      <vt:lpstr>Dynamic 动态性</vt:lpstr>
      <vt:lpstr>Java的优势</vt:lpstr>
      <vt:lpstr>Java的主要应用领域</vt:lpstr>
      <vt:lpstr>Java的主要竞争对手——C#</vt:lpstr>
      <vt:lpstr>Java的主要竞争对手—— Ruby</vt:lpstr>
      <vt:lpstr>Java Architecture</vt:lpstr>
      <vt:lpstr>JVM architecture</vt:lpstr>
      <vt:lpstr>Operating mechanism  of JVM</vt:lpstr>
      <vt:lpstr>Java API 类库</vt:lpstr>
      <vt:lpstr>Development Environment and Running Environment</vt:lpstr>
      <vt:lpstr>Downloading JDK</vt:lpstr>
      <vt:lpstr>Installing JDK and JRE</vt:lpstr>
      <vt:lpstr>Contents of JDK</vt:lpstr>
      <vt:lpstr>Development Environment and Running Environment</vt:lpstr>
      <vt:lpstr>Bin目录下的主要exe程序</vt:lpstr>
      <vt:lpstr>Set Windows environment variable Path</vt:lpstr>
      <vt:lpstr>为什么要配置环境变量</vt:lpstr>
      <vt:lpstr>1.3 Programming in the Command Prompt Window</vt:lpstr>
      <vt:lpstr>编写Java源文件</vt:lpstr>
      <vt:lpstr>编译Java源文件</vt:lpstr>
      <vt:lpstr>运行Java程序</vt:lpstr>
      <vt:lpstr>Using IDE (Integrated Development Environment)</vt:lpstr>
      <vt:lpstr>Eclipse</vt:lpstr>
      <vt:lpstr>Programming in Eclipse</vt:lpstr>
      <vt:lpstr>Programming in Eclipse</vt:lpstr>
      <vt:lpstr>Java API Documentation API文档</vt:lpstr>
      <vt:lpstr>Related Websites 相关网站</vt:lpstr>
      <vt:lpstr>Java Application Structure 程序结构</vt:lpstr>
      <vt:lpstr>Java Application Structure 程序结构</vt:lpstr>
      <vt:lpstr>Java Application Structure 程序结构</vt:lpstr>
      <vt:lpstr>Java Source Code Style 代码风格</vt:lpstr>
      <vt:lpstr>Java Source Code Style</vt:lpstr>
      <vt:lpstr>Java Source Code Style</vt:lpstr>
      <vt:lpstr>Java Source Code Style</vt:lpstr>
      <vt:lpstr>1.6 Java Source Code Style</vt:lpstr>
      <vt:lpstr>Comments</vt:lpstr>
      <vt:lpstr>PowerPoint 演示文稿</vt:lpstr>
      <vt:lpstr>PowerPoint 演示文稿</vt:lpstr>
      <vt:lpstr>Java注释约定</vt:lpstr>
      <vt:lpstr>Java注释约定</vt:lpstr>
      <vt:lpstr>Java注释约定</vt:lpstr>
      <vt:lpstr>Java and Development Tools</vt:lpstr>
      <vt:lpstr>Java and Development Tools</vt:lpstr>
      <vt:lpstr>Foundations of Object-Oriented Programming</vt:lpstr>
      <vt:lpstr>Foundations of Object-Oriented Programming</vt:lpstr>
      <vt:lpstr>Foundations of Object-Oriented Programming</vt:lpstr>
      <vt:lpstr>Foundations of Object-Oriented Programming</vt:lpstr>
      <vt:lpstr>Foundations of Object-Oriented Programming</vt:lpstr>
      <vt:lpstr>Foundations of Object-Oriented Programming</vt:lpstr>
      <vt:lpstr>1.9 Foundations of Object-Oriented Programming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田精白</cp:lastModifiedBy>
  <cp:revision>439</cp:revision>
  <dcterms:created xsi:type="dcterms:W3CDTF">2011-08-29T03:22:59Z</dcterms:created>
  <dcterms:modified xsi:type="dcterms:W3CDTF">2017-04-05T01:04:31Z</dcterms:modified>
</cp:coreProperties>
</file>

<file path=docProps/thumbnail.jpeg>
</file>